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57" r:id="rId3"/>
    <p:sldId id="260" r:id="rId4"/>
    <p:sldId id="259" r:id="rId5"/>
    <p:sldId id="297" r:id="rId6"/>
    <p:sldId id="298" r:id="rId7"/>
    <p:sldId id="299" r:id="rId8"/>
    <p:sldId id="300" r:id="rId9"/>
    <p:sldId id="301" r:id="rId10"/>
    <p:sldId id="302" r:id="rId11"/>
    <p:sldId id="264" r:id="rId12"/>
    <p:sldId id="303" r:id="rId13"/>
    <p:sldId id="271" r:id="rId14"/>
    <p:sldId id="279" r:id="rId15"/>
    <p:sldId id="258" r:id="rId16"/>
    <p:sldId id="273" r:id="rId17"/>
    <p:sldId id="275" r:id="rId18"/>
    <p:sldId id="277" r:id="rId19"/>
    <p:sldId id="278" r:id="rId20"/>
  </p:sldIdLst>
  <p:sldSz cx="9144000" cy="5143500" type="screen16x9"/>
  <p:notesSz cx="6858000" cy="9144000"/>
  <p:embeddedFontLst>
    <p:embeddedFont>
      <p:font typeface="Redressed" panose="020B0604020202020204" charset="0"/>
      <p:regular r:id="rId22"/>
    </p:embeddedFont>
    <p:embeddedFont>
      <p:font typeface="Roboto Slab Regular" panose="020B0604020202020204" charset="0"/>
      <p:regular r:id="rId23"/>
      <p:bold r:id="rId24"/>
    </p:embeddedFont>
    <p:embeddedFont>
      <p:font typeface="Livvic SemiBold" panose="020B060402020202020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Livvic Light" panose="020B0604020202020204" charset="0"/>
      <p:regular r:id="rId33"/>
      <p:bold r:id="rId34"/>
      <p:italic r:id="rId35"/>
      <p:boldItalic r:id="rId36"/>
    </p:embeddedFont>
    <p:embeddedFont>
      <p:font typeface="Livvic Medium" panose="020B0604020202020204" charset="0"/>
      <p:regular r:id="rId37"/>
      <p:bold r:id="rId38"/>
      <p:italic r:id="rId39"/>
      <p:boldItalic r:id="rId40"/>
    </p:embeddedFont>
    <p:embeddedFont>
      <p:font typeface="Livvic"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5D721F-ABE9-4089-995F-091EAEA3AE45}">
  <a:tblStyle styleId="{D25D721F-ABE9-4089-995F-091EAEA3AE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4" autoAdjust="0"/>
    <p:restoredTop sz="94660"/>
  </p:normalViewPr>
  <p:slideViewPr>
    <p:cSldViewPr snapToGrid="0">
      <p:cViewPr varScale="1">
        <p:scale>
          <a:sx n="82" d="100"/>
          <a:sy n="82" d="100"/>
        </p:scale>
        <p:origin x="69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486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1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6b20e2230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6b20e2230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c1df8b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b20e2230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6b20e2230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6b20e2230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6b20e2230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b20e2230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b20e223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70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591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19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53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55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482400"/>
                </a:solidFill>
                <a:latin typeface="Livvic"/>
                <a:ea typeface="Livvic"/>
                <a:cs typeface="Livvic"/>
                <a:sym typeface="Livvic"/>
              </a:defRPr>
            </a:lvl1pPr>
            <a:lvl2pPr lvl="1" algn="ctr" rtl="0">
              <a:lnSpc>
                <a:spcPct val="100000"/>
              </a:lnSpc>
              <a:spcBef>
                <a:spcPts val="1600"/>
              </a:spcBef>
              <a:spcAft>
                <a:spcPts val="0"/>
              </a:spcAft>
              <a:buNone/>
              <a:defRPr sz="1600">
                <a:solidFill>
                  <a:srgbClr val="482400"/>
                </a:solidFill>
                <a:latin typeface="Livvic"/>
                <a:ea typeface="Livvic"/>
                <a:cs typeface="Livvic"/>
                <a:sym typeface="Livvic"/>
              </a:defRPr>
            </a:lvl2pPr>
            <a:lvl3pPr lvl="2" algn="ctr" rtl="0">
              <a:lnSpc>
                <a:spcPct val="100000"/>
              </a:lnSpc>
              <a:spcBef>
                <a:spcPts val="1600"/>
              </a:spcBef>
              <a:spcAft>
                <a:spcPts val="0"/>
              </a:spcAft>
              <a:buNone/>
              <a:defRPr sz="1600">
                <a:solidFill>
                  <a:srgbClr val="482400"/>
                </a:solidFill>
                <a:latin typeface="Livvic"/>
                <a:ea typeface="Livvic"/>
                <a:cs typeface="Livvic"/>
                <a:sym typeface="Livvic"/>
              </a:defRPr>
            </a:lvl3pPr>
            <a:lvl4pPr lvl="3" algn="ctr" rtl="0">
              <a:lnSpc>
                <a:spcPct val="100000"/>
              </a:lnSpc>
              <a:spcBef>
                <a:spcPts val="1600"/>
              </a:spcBef>
              <a:spcAft>
                <a:spcPts val="0"/>
              </a:spcAft>
              <a:buNone/>
              <a:defRPr sz="1600">
                <a:solidFill>
                  <a:srgbClr val="482400"/>
                </a:solidFill>
                <a:latin typeface="Livvic"/>
                <a:ea typeface="Livvic"/>
                <a:cs typeface="Livvic"/>
                <a:sym typeface="Livvic"/>
              </a:defRPr>
            </a:lvl4pPr>
            <a:lvl5pPr lvl="4" algn="ctr" rtl="0">
              <a:lnSpc>
                <a:spcPct val="100000"/>
              </a:lnSpc>
              <a:spcBef>
                <a:spcPts val="1600"/>
              </a:spcBef>
              <a:spcAft>
                <a:spcPts val="0"/>
              </a:spcAft>
              <a:buNone/>
              <a:defRPr sz="1600">
                <a:solidFill>
                  <a:srgbClr val="482400"/>
                </a:solidFill>
                <a:latin typeface="Livvic"/>
                <a:ea typeface="Livvic"/>
                <a:cs typeface="Livvic"/>
                <a:sym typeface="Livvic"/>
              </a:defRPr>
            </a:lvl5pPr>
            <a:lvl6pPr lvl="5" algn="ctr" rtl="0">
              <a:lnSpc>
                <a:spcPct val="100000"/>
              </a:lnSpc>
              <a:spcBef>
                <a:spcPts val="1600"/>
              </a:spcBef>
              <a:spcAft>
                <a:spcPts val="0"/>
              </a:spcAft>
              <a:buNone/>
              <a:defRPr sz="1600">
                <a:solidFill>
                  <a:srgbClr val="482400"/>
                </a:solidFill>
                <a:latin typeface="Livvic"/>
                <a:ea typeface="Livvic"/>
                <a:cs typeface="Livvic"/>
                <a:sym typeface="Livvic"/>
              </a:defRPr>
            </a:lvl6pPr>
            <a:lvl7pPr lvl="6" algn="ctr" rtl="0">
              <a:lnSpc>
                <a:spcPct val="100000"/>
              </a:lnSpc>
              <a:spcBef>
                <a:spcPts val="1600"/>
              </a:spcBef>
              <a:spcAft>
                <a:spcPts val="0"/>
              </a:spcAft>
              <a:buNone/>
              <a:defRPr sz="1600">
                <a:solidFill>
                  <a:srgbClr val="482400"/>
                </a:solidFill>
                <a:latin typeface="Livvic"/>
                <a:ea typeface="Livvic"/>
                <a:cs typeface="Livvic"/>
                <a:sym typeface="Livvic"/>
              </a:defRPr>
            </a:lvl7pPr>
            <a:lvl8pPr lvl="7" algn="ctr" rtl="0">
              <a:lnSpc>
                <a:spcPct val="100000"/>
              </a:lnSpc>
              <a:spcBef>
                <a:spcPts val="1600"/>
              </a:spcBef>
              <a:spcAft>
                <a:spcPts val="0"/>
              </a:spcAft>
              <a:buNone/>
              <a:defRPr sz="1600">
                <a:solidFill>
                  <a:srgbClr val="482400"/>
                </a:solidFill>
                <a:latin typeface="Livvic"/>
                <a:ea typeface="Livvic"/>
                <a:cs typeface="Livvic"/>
                <a:sym typeface="Livvic"/>
              </a:defRPr>
            </a:lvl8pPr>
            <a:lvl9pPr lvl="8" algn="ctr" rtl="0">
              <a:lnSpc>
                <a:spcPct val="100000"/>
              </a:lnSpc>
              <a:spcBef>
                <a:spcPts val="1600"/>
              </a:spcBef>
              <a:spcAft>
                <a:spcPts val="1600"/>
              </a:spcAft>
              <a:buNone/>
              <a:defRPr sz="1600">
                <a:solidFill>
                  <a:srgbClr val="482400"/>
                </a:solidFill>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endParaRPr/>
          </a:p>
        </p:txBody>
      </p:sp>
      <p:sp>
        <p:nvSpPr>
          <p:cNvPr id="54" name="Google Shape;54;p1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ources">
  <p:cSld name="CUSTOM_8_1">
    <p:spTree>
      <p:nvGrpSpPr>
        <p:cNvPr id="1" name="Shape 55"/>
        <p:cNvGrpSpPr/>
        <p:nvPr/>
      </p:nvGrpSpPr>
      <p:grpSpPr>
        <a:xfrm>
          <a:off x="0" y="0"/>
          <a:ext cx="0" cy="0"/>
          <a:chOff x="0" y="0"/>
          <a:chExt cx="0" cy="0"/>
        </a:xfrm>
      </p:grpSpPr>
      <p:sp>
        <p:nvSpPr>
          <p:cNvPr id="56" name="Google Shape;56;p14"/>
          <p:cNvSpPr txBox="1">
            <a:spLocks noGrp="1"/>
          </p:cNvSpPr>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57" name="Google Shape;57;p14"/>
          <p:cNvSpPr txBox="1">
            <a:spLocks noGrp="1"/>
          </p:cNvSpPr>
          <p:nvPr>
            <p:ph type="body" idx="2"/>
          </p:nvPr>
        </p:nvSpPr>
        <p:spPr>
          <a:xfrm>
            <a:off x="4882150" y="1195450"/>
            <a:ext cx="3435000" cy="33141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58" name="Google Shape;58;p1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03" name="Google Shape;103;p21"/>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endParaRPr/>
          </a:p>
        </p:txBody>
      </p:sp>
      <p:sp>
        <p:nvSpPr>
          <p:cNvPr id="104" name="Google Shape;104;p21"/>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Livvic"/>
                <a:ea typeface="Livvic"/>
                <a:cs typeface="Livvic"/>
                <a:sym typeface="Livvic"/>
              </a:rPr>
              <a:t>, including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Regular"/>
                <a:ea typeface="Roboto Slab Regular"/>
                <a:cs typeface="Roboto Slab Regular"/>
                <a:sym typeface="Roboto Slab Regular"/>
              </a:defRPr>
            </a:lvl2pPr>
            <a:lvl3pPr lvl="2" algn="ctr" rtl="0">
              <a:spcBef>
                <a:spcPts val="0"/>
              </a:spcBef>
              <a:spcAft>
                <a:spcPts val="0"/>
              </a:spcAft>
              <a:buNone/>
              <a:defRPr sz="3000" b="0">
                <a:latin typeface="Roboto Slab Regular"/>
                <a:ea typeface="Roboto Slab Regular"/>
                <a:cs typeface="Roboto Slab Regular"/>
                <a:sym typeface="Roboto Slab Regular"/>
              </a:defRPr>
            </a:lvl3pPr>
            <a:lvl4pPr lvl="3" algn="ctr" rtl="0">
              <a:spcBef>
                <a:spcPts val="0"/>
              </a:spcBef>
              <a:spcAft>
                <a:spcPts val="0"/>
              </a:spcAft>
              <a:buNone/>
              <a:defRPr sz="3000" b="0">
                <a:latin typeface="Roboto Slab Regular"/>
                <a:ea typeface="Roboto Slab Regular"/>
                <a:cs typeface="Roboto Slab Regular"/>
                <a:sym typeface="Roboto Slab Regular"/>
              </a:defRPr>
            </a:lvl4pPr>
            <a:lvl5pPr lvl="4" algn="ctr" rtl="0">
              <a:spcBef>
                <a:spcPts val="0"/>
              </a:spcBef>
              <a:spcAft>
                <a:spcPts val="0"/>
              </a:spcAft>
              <a:buNone/>
              <a:defRPr sz="3000" b="0">
                <a:latin typeface="Roboto Slab Regular"/>
                <a:ea typeface="Roboto Slab Regular"/>
                <a:cs typeface="Roboto Slab Regular"/>
                <a:sym typeface="Roboto Slab Regular"/>
              </a:defRPr>
            </a:lvl5pPr>
            <a:lvl6pPr lvl="5" algn="ctr" rtl="0">
              <a:spcBef>
                <a:spcPts val="0"/>
              </a:spcBef>
              <a:spcAft>
                <a:spcPts val="0"/>
              </a:spcAft>
              <a:buNone/>
              <a:defRPr sz="3000" b="0">
                <a:latin typeface="Roboto Slab Regular"/>
                <a:ea typeface="Roboto Slab Regular"/>
                <a:cs typeface="Roboto Slab Regular"/>
                <a:sym typeface="Roboto Slab Regular"/>
              </a:defRPr>
            </a:lvl6pPr>
            <a:lvl7pPr lvl="6" algn="ctr" rtl="0">
              <a:spcBef>
                <a:spcPts val="0"/>
              </a:spcBef>
              <a:spcAft>
                <a:spcPts val="0"/>
              </a:spcAft>
              <a:buNone/>
              <a:defRPr sz="3000" b="0">
                <a:latin typeface="Roboto Slab Regular"/>
                <a:ea typeface="Roboto Slab Regular"/>
                <a:cs typeface="Roboto Slab Regular"/>
                <a:sym typeface="Roboto Slab Regular"/>
              </a:defRPr>
            </a:lvl7pPr>
            <a:lvl8pPr lvl="7" algn="ctr" rtl="0">
              <a:spcBef>
                <a:spcPts val="0"/>
              </a:spcBef>
              <a:spcAft>
                <a:spcPts val="0"/>
              </a:spcAft>
              <a:buNone/>
              <a:defRPr sz="3000" b="0">
                <a:latin typeface="Roboto Slab Regular"/>
                <a:ea typeface="Roboto Slab Regular"/>
                <a:cs typeface="Roboto Slab Regular"/>
                <a:sym typeface="Roboto Slab Regular"/>
              </a:defRPr>
            </a:lvl8pPr>
            <a:lvl9pPr lvl="8" algn="ctr" rtl="0">
              <a:spcBef>
                <a:spcPts val="0"/>
              </a:spcBef>
              <a:spcAft>
                <a:spcPts val="0"/>
              </a:spcAft>
              <a:buNone/>
              <a:defRPr sz="3000" b="0">
                <a:latin typeface="Roboto Slab Regular"/>
                <a:ea typeface="Roboto Slab Regular"/>
                <a:cs typeface="Roboto Slab Regular"/>
                <a:sym typeface="Roboto Slab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5846825" y="1991154"/>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a:spLocks noGrp="1"/>
          </p:cNvSpPr>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39" name="Google Shape;39;p11"/>
          <p:cNvSpPr txBox="1">
            <a:spLocks noGrp="1"/>
          </p:cNvSpPr>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0" name="Google Shape;40;p11"/>
          <p:cNvSpPr txBox="1">
            <a:spLocks noGrp="1"/>
          </p:cNvSpPr>
          <p:nvPr>
            <p:ph type="title" idx="3" hasCustomPrompt="1"/>
          </p:nvPr>
        </p:nvSpPr>
        <p:spPr>
          <a:xfrm>
            <a:off x="5846825" y="671175"/>
            <a:ext cx="1796100" cy="62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a:spLocks noGrp="1"/>
          </p:cNvSpPr>
          <p:nvPr>
            <p:ph type="title" idx="4" hasCustomPrompt="1"/>
          </p:nvPr>
        </p:nvSpPr>
        <p:spPr>
          <a:xfrm>
            <a:off x="5846825" y="3250647"/>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a:spLocks noGrp="1"/>
          </p:cNvSpPr>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5" r:id="rId12"/>
    <p:sldLayoutId id="2147483667" r:id="rId13"/>
    <p:sldLayoutId id="2147483668" r:id="rId14"/>
    <p:sldLayoutId id="214748366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8" name="Google Shape;118;p26"/>
          <p:cNvPicPr preferRelativeResize="0"/>
          <p:nvPr/>
        </p:nvPicPr>
        <p:blipFill>
          <a:blip r:embed="rId3">
            <a:alphaModFix/>
          </a:blip>
          <a:stretch>
            <a:fillRect/>
          </a:stretch>
        </p:blipFill>
        <p:spPr>
          <a:xfrm flipH="1">
            <a:off x="4652058" y="-186613"/>
            <a:ext cx="5266384" cy="5208628"/>
          </a:xfrm>
          <a:prstGeom prst="rect">
            <a:avLst/>
          </a:prstGeom>
          <a:noFill/>
          <a:ln>
            <a:noFill/>
          </a:ln>
        </p:spPr>
      </p:pic>
      <p:sp>
        <p:nvSpPr>
          <p:cNvPr id="3" name="Title 2"/>
          <p:cNvSpPr>
            <a:spLocks noGrp="1"/>
          </p:cNvSpPr>
          <p:nvPr>
            <p:ph type="ctrTitle"/>
          </p:nvPr>
        </p:nvSpPr>
        <p:spPr>
          <a:xfrm>
            <a:off x="-115603" y="1485663"/>
            <a:ext cx="5296500" cy="1864075"/>
          </a:xfrm>
        </p:spPr>
        <p:txBody>
          <a:bodyPr/>
          <a:lstStyle/>
          <a:p>
            <a:r>
              <a:rPr lang="en-US" sz="5400" dirty="0" smtClean="0"/>
              <a:t>FUNCTIONS OF METAPHOR</a:t>
            </a:r>
            <a:endParaRPr lang="en-US" sz="5400" dirty="0"/>
          </a:p>
        </p:txBody>
      </p:sp>
      <p:sp>
        <p:nvSpPr>
          <p:cNvPr id="13" name="Google Shape;422;p34"/>
          <p:cNvSpPr/>
          <p:nvPr/>
        </p:nvSpPr>
        <p:spPr>
          <a:xfrm>
            <a:off x="114176" y="149103"/>
            <a:ext cx="45719" cy="4872912"/>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9" name="Google Shape;333;p30"/>
          <p:cNvSpPr txBox="1">
            <a:spLocks/>
          </p:cNvSpPr>
          <p:nvPr/>
        </p:nvSpPr>
        <p:spPr>
          <a:xfrm>
            <a:off x="522514" y="3406117"/>
            <a:ext cx="837889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edressed"/>
              <a:buNone/>
              <a:defRPr sz="30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sz="3600" dirty="0"/>
              <a:t>Some examples of typical metaphor in literature</a:t>
            </a:r>
          </a:p>
        </p:txBody>
      </p:sp>
      <p:pic>
        <p:nvPicPr>
          <p:cNvPr id="6" name="Google Shape;134;p28"/>
          <p:cNvPicPr preferRelativeResize="0"/>
          <p:nvPr/>
        </p:nvPicPr>
        <p:blipFill>
          <a:blip r:embed="rId3">
            <a:alphaModFix/>
          </a:blip>
          <a:stretch>
            <a:fillRect/>
          </a:stretch>
        </p:blipFill>
        <p:spPr>
          <a:xfrm>
            <a:off x="812955" y="1012367"/>
            <a:ext cx="8088449" cy="2658050"/>
          </a:xfrm>
          <a:prstGeom prst="rect">
            <a:avLst/>
          </a:prstGeom>
          <a:noFill/>
          <a:ln>
            <a:noFill/>
          </a:ln>
        </p:spPr>
      </p:pic>
    </p:spTree>
    <p:extLst>
      <p:ext uri="{BB962C8B-B14F-4D97-AF65-F5344CB8AC3E}">
        <p14:creationId xmlns:p14="http://schemas.microsoft.com/office/powerpoint/2010/main" val="399479190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34"/>
          <p:cNvPicPr preferRelativeResize="0"/>
          <p:nvPr/>
        </p:nvPicPr>
        <p:blipFill rotWithShape="1">
          <a:blip r:embed="rId3">
            <a:alphaModFix/>
          </a:blip>
          <a:srcRect t="6807" b="6799"/>
          <a:stretch/>
        </p:blipFill>
        <p:spPr>
          <a:xfrm>
            <a:off x="-3444822" y="720233"/>
            <a:ext cx="7956277" cy="4014089"/>
          </a:xfrm>
          <a:prstGeom prst="rect">
            <a:avLst/>
          </a:prstGeom>
          <a:noFill/>
          <a:ln>
            <a:noFill/>
          </a:ln>
        </p:spPr>
      </p:pic>
      <p:sp>
        <p:nvSpPr>
          <p:cNvPr id="421" name="Google Shape;421;p34"/>
          <p:cNvSpPr/>
          <p:nvPr/>
        </p:nvSpPr>
        <p:spPr>
          <a:xfrm>
            <a:off x="5784082" y="540300"/>
            <a:ext cx="2128" cy="3668125"/>
          </a:xfrm>
          <a:custGeom>
            <a:avLst/>
            <a:gdLst/>
            <a:ahLst/>
            <a:cxnLst/>
            <a:rect l="l" t="t" r="r" b="b"/>
            <a:pathLst>
              <a:path w="1" h="48879" extrusionOk="0">
                <a:moveTo>
                  <a:pt x="1" y="1"/>
                </a:moveTo>
                <a:lnTo>
                  <a:pt x="1" y="48879"/>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4349499" y="720233"/>
            <a:ext cx="68650" cy="3943269"/>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p:cNvSpPr>
            <a:spLocks noGrp="1"/>
          </p:cNvSpPr>
          <p:nvPr>
            <p:ph type="subTitle" idx="5"/>
          </p:nvPr>
        </p:nvSpPr>
        <p:spPr>
          <a:xfrm>
            <a:off x="4292447" y="1269436"/>
            <a:ext cx="4608222" cy="3106622"/>
          </a:xfrm>
        </p:spPr>
        <p:txBody>
          <a:bodyPr/>
          <a:lstStyle/>
          <a:p>
            <a:pPr algn="just"/>
            <a:r>
              <a:rPr lang="en-US" sz="1600" dirty="0" smtClean="0"/>
              <a:t>      "</a:t>
            </a:r>
            <a:r>
              <a:rPr lang="en-US" sz="1600" dirty="0"/>
              <a:t>This momentous decree came as a great beacon light of hope to millions of Negro slaves who had been seared in the flames of withering injustice. It came as a joyous daybreak to end the long night of their captivity. Now is the time to rise from the dark and desolate valley of segregation to the sunlit path of racial justice</a:t>
            </a:r>
            <a:r>
              <a:rPr lang="en-US" sz="1600" dirty="0" smtClean="0"/>
              <a:t>.“</a:t>
            </a:r>
          </a:p>
          <a:p>
            <a:pPr algn="just"/>
            <a:endParaRPr lang="en-US" sz="1600" dirty="0"/>
          </a:p>
          <a:p>
            <a:pPr algn="just"/>
            <a:r>
              <a:rPr lang="en-US" dirty="0" smtClean="0"/>
              <a:t>					</a:t>
            </a:r>
          </a:p>
          <a:p>
            <a:pPr algn="just"/>
            <a:r>
              <a:rPr lang="en-US" dirty="0"/>
              <a:t> </a:t>
            </a:r>
            <a:r>
              <a:rPr lang="en-US" dirty="0" smtClean="0"/>
              <a:t>     -Martin </a:t>
            </a:r>
            <a:r>
              <a:rPr lang="en-US" dirty="0"/>
              <a:t>Luther King’s “I Have a Dream” speech </a:t>
            </a: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21" name="Google Shape;421;p34"/>
          <p:cNvSpPr/>
          <p:nvPr/>
        </p:nvSpPr>
        <p:spPr>
          <a:xfrm>
            <a:off x="5784082" y="540300"/>
            <a:ext cx="2128" cy="3668125"/>
          </a:xfrm>
          <a:custGeom>
            <a:avLst/>
            <a:gdLst/>
            <a:ahLst/>
            <a:cxnLst/>
            <a:rect l="l" t="t" r="r" b="b"/>
            <a:pathLst>
              <a:path w="1" h="48879" extrusionOk="0">
                <a:moveTo>
                  <a:pt x="1" y="1"/>
                </a:moveTo>
                <a:lnTo>
                  <a:pt x="1" y="48879"/>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4292447" y="720233"/>
            <a:ext cx="68650" cy="3943269"/>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p:cNvSpPr>
            <a:spLocks noGrp="1"/>
          </p:cNvSpPr>
          <p:nvPr>
            <p:ph type="subTitle" idx="5"/>
          </p:nvPr>
        </p:nvSpPr>
        <p:spPr>
          <a:xfrm>
            <a:off x="4292447" y="1288097"/>
            <a:ext cx="4608222" cy="3106622"/>
          </a:xfrm>
        </p:spPr>
        <p:txBody>
          <a:bodyPr/>
          <a:lstStyle/>
          <a:p>
            <a:r>
              <a:rPr lang="en-US" dirty="0">
                <a:sym typeface="Wingdings" panose="05000000000000000000" pitchFamily="2" charset="2"/>
              </a:rPr>
              <a:t> </a:t>
            </a:r>
            <a:r>
              <a:rPr lang="en-US" dirty="0" smtClean="0">
                <a:sym typeface="Wingdings" panose="05000000000000000000" pitchFamily="2" charset="2"/>
              </a:rPr>
              <a:t>      </a:t>
            </a:r>
            <a:r>
              <a:rPr lang="en-US" dirty="0" smtClean="0"/>
              <a:t>"</a:t>
            </a:r>
            <a:r>
              <a:rPr lang="en-US" dirty="0"/>
              <a:t>But one hundred years later, the Negro still is not free. One hundred years later, the life of the Negro is still sadly crippled by the manacles of segregation and the chains of discrimination. One hundred years later, the Negro lives on a lonely island of poverty in the midst of a vast ocean of material prosperity. One hundred years later, the Negro is still languished in the corners of American society and finds himself an exile in his own land."</a:t>
            </a:r>
          </a:p>
          <a:p>
            <a:pPr algn="just"/>
            <a:endParaRPr lang="en-US" sz="1600" dirty="0"/>
          </a:p>
          <a:p>
            <a:pPr algn="just"/>
            <a:r>
              <a:rPr lang="en-US" dirty="0" smtClean="0"/>
              <a:t>					</a:t>
            </a:r>
          </a:p>
          <a:p>
            <a:pPr algn="just"/>
            <a:r>
              <a:rPr lang="en-US" dirty="0"/>
              <a:t> </a:t>
            </a:r>
            <a:r>
              <a:rPr lang="en-US" dirty="0" smtClean="0"/>
              <a:t>     -Martin </a:t>
            </a:r>
            <a:r>
              <a:rPr lang="en-US" dirty="0"/>
              <a:t>Luther King’s “I Have a Dream” speech </a:t>
            </a:r>
            <a:endParaRPr lang="en-US" sz="1600" dirty="0"/>
          </a:p>
        </p:txBody>
      </p:sp>
      <p:pic>
        <p:nvPicPr>
          <p:cNvPr id="6" name="Google Shape;869;p41"/>
          <p:cNvPicPr preferRelativeResize="0"/>
          <p:nvPr/>
        </p:nvPicPr>
        <p:blipFill rotWithShape="1">
          <a:blip r:embed="rId3">
            <a:alphaModFix/>
          </a:blip>
          <a:srcRect t="1047" b="1047"/>
          <a:stretch/>
        </p:blipFill>
        <p:spPr>
          <a:xfrm>
            <a:off x="-1534562" y="639609"/>
            <a:ext cx="6311836" cy="4403598"/>
          </a:xfrm>
          <a:prstGeom prst="rect">
            <a:avLst/>
          </a:prstGeom>
          <a:noFill/>
          <a:ln>
            <a:noFill/>
          </a:ln>
        </p:spPr>
      </p:pic>
    </p:spTree>
    <p:extLst>
      <p:ext uri="{BB962C8B-B14F-4D97-AF65-F5344CB8AC3E}">
        <p14:creationId xmlns:p14="http://schemas.microsoft.com/office/powerpoint/2010/main" val="2863346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41"/>
          <p:cNvSpPr txBox="1">
            <a:spLocks noGrp="1"/>
          </p:cNvSpPr>
          <p:nvPr>
            <p:ph type="title"/>
          </p:nvPr>
        </p:nvSpPr>
        <p:spPr>
          <a:xfrm>
            <a:off x="0" y="2653500"/>
            <a:ext cx="5804154" cy="24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t>CONCLUSION</a:t>
            </a:r>
            <a:endParaRPr sz="6600" dirty="0"/>
          </a:p>
        </p:txBody>
      </p:sp>
      <p:pic>
        <p:nvPicPr>
          <p:cNvPr id="5" name="Google Shape;1245;p47"/>
          <p:cNvPicPr preferRelativeResize="0"/>
          <p:nvPr/>
        </p:nvPicPr>
        <p:blipFill rotWithShape="1">
          <a:blip r:embed="rId3">
            <a:alphaModFix/>
          </a:blip>
          <a:srcRect l="89" r="89"/>
          <a:stretch/>
        </p:blipFill>
        <p:spPr>
          <a:xfrm>
            <a:off x="494330" y="347717"/>
            <a:ext cx="8304438" cy="386039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49"/>
          <p:cNvSpPr txBox="1">
            <a:spLocks noGrp="1"/>
          </p:cNvSpPr>
          <p:nvPr>
            <p:ph type="body" idx="1"/>
          </p:nvPr>
        </p:nvSpPr>
        <p:spPr>
          <a:xfrm>
            <a:off x="0" y="395389"/>
            <a:ext cx="5469014" cy="3598112"/>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endParaRPr sz="1600" dirty="0">
              <a:solidFill>
                <a:schemeClr val="dk1"/>
              </a:solidFill>
            </a:endParaRPr>
          </a:p>
          <a:p>
            <a:pPr marL="241300" lvl="0" indent="-203200">
              <a:spcBef>
                <a:spcPts val="1600"/>
              </a:spcBef>
              <a:buSzPts val="1200"/>
              <a:buFont typeface="Livvic Medium"/>
              <a:buChar char="■"/>
            </a:pPr>
            <a:r>
              <a:rPr lang="en-US" sz="1600" dirty="0" smtClean="0">
                <a:uFill>
                  <a:noFill/>
                </a:uFill>
                <a:latin typeface="Livvic Medium"/>
                <a:ea typeface="Livvic Medium"/>
                <a:cs typeface="Livvic Medium"/>
                <a:sym typeface="Livvic Medium"/>
              </a:rPr>
              <a:t>By </a:t>
            </a:r>
            <a:r>
              <a:rPr lang="en-US" sz="1600" dirty="0">
                <a:uFill>
                  <a:noFill/>
                </a:uFill>
                <a:latin typeface="Livvic Medium"/>
                <a:ea typeface="Livvic Medium"/>
                <a:cs typeface="Livvic Medium"/>
                <a:sym typeface="Livvic Medium"/>
              </a:rPr>
              <a:t>looking at the metaphor in a more profound way, we have discovered that it is a form of a figure of speech that replaces the name of an item, situation, or action with something that it is not. It is a more creative and expressive way to show the literal meaning of something without using literal speech.</a:t>
            </a:r>
          </a:p>
          <a:p>
            <a:pPr marL="241300" lvl="0" indent="-203200">
              <a:spcBef>
                <a:spcPts val="1600"/>
              </a:spcBef>
              <a:buSzPts val="1200"/>
              <a:buFont typeface="Livvic Medium"/>
              <a:buChar char="■"/>
            </a:pPr>
            <a:endParaRPr lang="en-US" sz="1600" dirty="0">
              <a:uFill>
                <a:noFill/>
              </a:uFill>
              <a:latin typeface="Livvic Medium"/>
              <a:ea typeface="Livvic Medium"/>
              <a:cs typeface="Livvic Medium"/>
              <a:sym typeface="Livvic Medium"/>
            </a:endParaRPr>
          </a:p>
          <a:p>
            <a:pPr marL="241300" lvl="0" indent="-203200">
              <a:spcBef>
                <a:spcPts val="1600"/>
              </a:spcBef>
              <a:buSzPts val="1200"/>
              <a:buFont typeface="Livvic Medium"/>
              <a:buChar char="■"/>
            </a:pPr>
            <a:r>
              <a:rPr lang="en-US" sz="1600" dirty="0">
                <a:uFill>
                  <a:noFill/>
                </a:uFill>
                <a:latin typeface="Livvic Medium"/>
                <a:ea typeface="Livvic Medium"/>
                <a:cs typeface="Livvic Medium"/>
                <a:sym typeface="Livvic Medium"/>
              </a:rPr>
              <a:t>Metaphors are extremely common in spoken English and can be regularly heard in day-to-day conversation. They are also very popular for use in writing, whether that is in song, script, poetry, or otherwise, enabling the writer to add more emotional and deep meaning to a statement.</a:t>
            </a:r>
            <a:r>
              <a:rPr lang="en" sz="1600" dirty="0" smtClean="0">
                <a:uFill>
                  <a:noFill/>
                </a:uFill>
                <a:latin typeface="Livvic Medium"/>
                <a:sym typeface="Livvic Medium"/>
              </a:rPr>
              <a:t> </a:t>
            </a:r>
            <a:endParaRPr sz="1600" dirty="0">
              <a:solidFill>
                <a:schemeClr val="dk1"/>
              </a:solidFill>
            </a:endParaRPr>
          </a:p>
        </p:txBody>
      </p:sp>
      <p:sp>
        <p:nvSpPr>
          <p:cNvPr id="8" name="Google Shape;422;p34"/>
          <p:cNvSpPr/>
          <p:nvPr/>
        </p:nvSpPr>
        <p:spPr>
          <a:xfrm>
            <a:off x="5423295" y="104160"/>
            <a:ext cx="45719" cy="4872912"/>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258;p48"/>
          <p:cNvPicPr preferRelativeResize="0"/>
          <p:nvPr/>
        </p:nvPicPr>
        <p:blipFill>
          <a:blip r:embed="rId3">
            <a:alphaModFix/>
          </a:blip>
          <a:stretch>
            <a:fillRect/>
          </a:stretch>
        </p:blipFill>
        <p:spPr>
          <a:xfrm>
            <a:off x="5923239" y="690465"/>
            <a:ext cx="2828875" cy="3942898"/>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527775" y="265575"/>
            <a:ext cx="8088449" cy="2658050"/>
          </a:xfrm>
          <a:prstGeom prst="rect">
            <a:avLst/>
          </a:prstGeom>
          <a:noFill/>
          <a:ln>
            <a:noFill/>
          </a:ln>
        </p:spPr>
      </p:pic>
      <p:sp>
        <p:nvSpPr>
          <p:cNvPr id="135" name="Google Shape;135;p28"/>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136" name="Google Shape;136;p28"/>
          <p:cNvSpPr txBox="1">
            <a:spLocks noGrp="1"/>
          </p:cNvSpPr>
          <p:nvPr>
            <p:ph type="title" idx="2"/>
          </p:nvPr>
        </p:nvSpPr>
        <p:spPr>
          <a:xfrm>
            <a:off x="833369" y="2433088"/>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37" name="Google Shape;137;p28"/>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FEATURES OF THE TOPIC</a:t>
            </a:r>
            <a:endParaRPr/>
          </a:p>
        </p:txBody>
      </p:sp>
      <p:sp>
        <p:nvSpPr>
          <p:cNvPr id="138" name="Google Shape;138;p28"/>
          <p:cNvSpPr txBox="1">
            <a:spLocks noGrp="1"/>
          </p:cNvSpPr>
          <p:nvPr>
            <p:ph type="title" idx="4"/>
          </p:nvPr>
        </p:nvSpPr>
        <p:spPr>
          <a:xfrm>
            <a:off x="860394" y="3475257"/>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9" name="Google Shape;139;p28"/>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a:t>
            </a:r>
            <a:endParaRPr/>
          </a:p>
        </p:txBody>
      </p:sp>
      <p:sp>
        <p:nvSpPr>
          <p:cNvPr id="140" name="Google Shape;140;p28"/>
          <p:cNvSpPr txBox="1">
            <a:spLocks noGrp="1"/>
          </p:cNvSpPr>
          <p:nvPr>
            <p:ph type="title" idx="6"/>
          </p:nvPr>
        </p:nvSpPr>
        <p:spPr>
          <a:xfrm>
            <a:off x="4734144" y="2439329"/>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1" name="Google Shape;141;p28"/>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TOPIC</a:t>
            </a:r>
            <a:endParaRPr/>
          </a:p>
        </p:txBody>
      </p:sp>
      <p:sp>
        <p:nvSpPr>
          <p:cNvPr id="142" name="Google Shape;142;p28"/>
          <p:cNvSpPr txBox="1">
            <a:spLocks noGrp="1"/>
          </p:cNvSpPr>
          <p:nvPr>
            <p:ph type="title" idx="8"/>
          </p:nvPr>
        </p:nvSpPr>
        <p:spPr>
          <a:xfrm>
            <a:off x="4752253" y="3444056"/>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2883775" y="368825"/>
            <a:ext cx="337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a:t>
            </a:r>
            <a:endParaRPr/>
          </a:p>
        </p:txBody>
      </p:sp>
      <p:sp>
        <p:nvSpPr>
          <p:cNvPr id="904" name="Google Shape;904;p43"/>
          <p:cNvSpPr txBox="1"/>
          <p:nvPr/>
        </p:nvSpPr>
        <p:spPr>
          <a:xfrm>
            <a:off x="793100" y="3614547"/>
            <a:ext cx="1544700" cy="67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Venus is the second planet from the Sun</a:t>
            </a:r>
            <a:endParaRPr>
              <a:solidFill>
                <a:schemeClr val="dk1"/>
              </a:solidFill>
              <a:latin typeface="Livvic"/>
              <a:ea typeface="Livvic"/>
              <a:cs typeface="Livvic"/>
              <a:sym typeface="Livvic"/>
            </a:endParaRPr>
          </a:p>
        </p:txBody>
      </p:sp>
      <p:sp>
        <p:nvSpPr>
          <p:cNvPr id="905" name="Google Shape;905;p43"/>
          <p:cNvSpPr txBox="1"/>
          <p:nvPr/>
        </p:nvSpPr>
        <p:spPr>
          <a:xfrm>
            <a:off x="793008" y="3208322"/>
            <a:ext cx="15447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VENUS</a:t>
            </a:r>
            <a:endParaRPr sz="1800">
              <a:solidFill>
                <a:schemeClr val="dk1"/>
              </a:solidFill>
              <a:latin typeface="Redressed"/>
              <a:ea typeface="Redressed"/>
              <a:cs typeface="Redressed"/>
              <a:sym typeface="Redressed"/>
            </a:endParaRPr>
          </a:p>
        </p:txBody>
      </p:sp>
      <p:sp>
        <p:nvSpPr>
          <p:cNvPr id="906" name="Google Shape;906;p43"/>
          <p:cNvSpPr txBox="1"/>
          <p:nvPr/>
        </p:nvSpPr>
        <p:spPr>
          <a:xfrm>
            <a:off x="6738038" y="1815774"/>
            <a:ext cx="1634700" cy="67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a:solidFill>
                  <a:schemeClr val="dk1"/>
                </a:solidFill>
                <a:latin typeface="Livvic"/>
                <a:ea typeface="Livvic"/>
                <a:cs typeface="Livvic"/>
                <a:sym typeface="Livvic"/>
              </a:rPr>
              <a:t>Despite being red, it’s actually a cold place</a:t>
            </a:r>
            <a:endParaRPr>
              <a:solidFill>
                <a:schemeClr val="dk1"/>
              </a:solidFill>
              <a:latin typeface="Livvic"/>
              <a:ea typeface="Livvic"/>
              <a:cs typeface="Livvic"/>
              <a:sym typeface="Livvic"/>
            </a:endParaRPr>
          </a:p>
        </p:txBody>
      </p:sp>
      <p:sp>
        <p:nvSpPr>
          <p:cNvPr id="907" name="Google Shape;907;p43"/>
          <p:cNvSpPr txBox="1"/>
          <p:nvPr/>
        </p:nvSpPr>
        <p:spPr>
          <a:xfrm>
            <a:off x="6782991" y="2343786"/>
            <a:ext cx="15447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MARS</a:t>
            </a:r>
            <a:endParaRPr sz="1800">
              <a:solidFill>
                <a:schemeClr val="dk1"/>
              </a:solidFill>
              <a:latin typeface="Redressed"/>
              <a:ea typeface="Redressed"/>
              <a:cs typeface="Redressed"/>
              <a:sym typeface="Redressed"/>
            </a:endParaRPr>
          </a:p>
        </p:txBody>
      </p:sp>
      <p:sp>
        <p:nvSpPr>
          <p:cNvPr id="908" name="Google Shape;908;p43"/>
          <p:cNvSpPr txBox="1"/>
          <p:nvPr/>
        </p:nvSpPr>
        <p:spPr>
          <a:xfrm>
            <a:off x="4732200" y="3614547"/>
            <a:ext cx="1634700" cy="67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a:solidFill>
                  <a:schemeClr val="dk1"/>
                </a:solidFill>
                <a:latin typeface="Livvic"/>
                <a:ea typeface="Livvic"/>
                <a:cs typeface="Livvic"/>
                <a:sym typeface="Livvic"/>
              </a:rPr>
              <a:t>It’s composed of hydrogen and helium</a:t>
            </a:r>
            <a:endParaRPr>
              <a:solidFill>
                <a:schemeClr val="dk1"/>
              </a:solidFill>
              <a:latin typeface="Livvic"/>
              <a:ea typeface="Livvic"/>
              <a:cs typeface="Livvic"/>
              <a:sym typeface="Livvic"/>
            </a:endParaRPr>
          </a:p>
        </p:txBody>
      </p:sp>
      <p:sp>
        <p:nvSpPr>
          <p:cNvPr id="909" name="Google Shape;909;p43"/>
          <p:cNvSpPr txBox="1"/>
          <p:nvPr/>
        </p:nvSpPr>
        <p:spPr>
          <a:xfrm>
            <a:off x="4777047" y="3206510"/>
            <a:ext cx="15447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SATURN</a:t>
            </a:r>
            <a:endParaRPr sz="1800">
              <a:solidFill>
                <a:schemeClr val="dk1"/>
              </a:solidFill>
              <a:latin typeface="Redressed"/>
              <a:ea typeface="Redressed"/>
              <a:cs typeface="Redressed"/>
              <a:sym typeface="Redressed"/>
            </a:endParaRPr>
          </a:p>
        </p:txBody>
      </p:sp>
      <p:sp>
        <p:nvSpPr>
          <p:cNvPr id="910" name="Google Shape;910;p43"/>
          <p:cNvSpPr txBox="1"/>
          <p:nvPr/>
        </p:nvSpPr>
        <p:spPr>
          <a:xfrm>
            <a:off x="2779844" y="1815774"/>
            <a:ext cx="1634700" cy="67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a:solidFill>
                  <a:schemeClr val="dk1"/>
                </a:solidFill>
                <a:latin typeface="Livvic"/>
                <a:ea typeface="Livvic"/>
                <a:cs typeface="Livvic"/>
                <a:sym typeface="Livvic"/>
              </a:rPr>
              <a:t>Mercury is the closest planet to the Sun </a:t>
            </a:r>
            <a:endParaRPr>
              <a:solidFill>
                <a:schemeClr val="dk1"/>
              </a:solidFill>
              <a:latin typeface="Livvic"/>
              <a:ea typeface="Livvic"/>
              <a:cs typeface="Livvic"/>
              <a:sym typeface="Livvic"/>
            </a:endParaRPr>
          </a:p>
        </p:txBody>
      </p:sp>
      <p:sp>
        <p:nvSpPr>
          <p:cNvPr id="911" name="Google Shape;911;p43"/>
          <p:cNvSpPr txBox="1"/>
          <p:nvPr/>
        </p:nvSpPr>
        <p:spPr>
          <a:xfrm>
            <a:off x="2824848" y="2343786"/>
            <a:ext cx="15447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MERCURY</a:t>
            </a:r>
            <a:endParaRPr sz="1800">
              <a:solidFill>
                <a:schemeClr val="dk1"/>
              </a:solidFill>
              <a:latin typeface="Redressed"/>
              <a:ea typeface="Redressed"/>
              <a:cs typeface="Redressed"/>
              <a:sym typeface="Redressed"/>
            </a:endParaRPr>
          </a:p>
        </p:txBody>
      </p:sp>
      <p:sp>
        <p:nvSpPr>
          <p:cNvPr id="912" name="Google Shape;912;p43"/>
          <p:cNvSpPr/>
          <p:nvPr/>
        </p:nvSpPr>
        <p:spPr>
          <a:xfrm>
            <a:off x="858250" y="2988127"/>
            <a:ext cx="7287808" cy="24381"/>
          </a:xfrm>
          <a:custGeom>
            <a:avLst/>
            <a:gdLst/>
            <a:ahLst/>
            <a:cxnLst/>
            <a:rect l="l" t="t" r="r" b="b"/>
            <a:pathLst>
              <a:path w="79211" h="265" extrusionOk="0">
                <a:moveTo>
                  <a:pt x="10307" y="1"/>
                </a:moveTo>
                <a:cubicBezTo>
                  <a:pt x="7934" y="1"/>
                  <a:pt x="5561" y="2"/>
                  <a:pt x="3189" y="5"/>
                </a:cubicBezTo>
                <a:cubicBezTo>
                  <a:pt x="5" y="9"/>
                  <a:pt x="1" y="247"/>
                  <a:pt x="3189" y="255"/>
                </a:cubicBezTo>
                <a:cubicBezTo>
                  <a:pt x="9147" y="262"/>
                  <a:pt x="15117" y="265"/>
                  <a:pt x="21093" y="265"/>
                </a:cubicBezTo>
                <a:cubicBezTo>
                  <a:pt x="40419" y="265"/>
                  <a:pt x="59807" y="232"/>
                  <a:pt x="79054" y="185"/>
                </a:cubicBezTo>
                <a:cubicBezTo>
                  <a:pt x="79210" y="185"/>
                  <a:pt x="79210" y="173"/>
                  <a:pt x="79054" y="173"/>
                </a:cubicBezTo>
                <a:cubicBezTo>
                  <a:pt x="56215" y="117"/>
                  <a:pt x="33217" y="1"/>
                  <a:pt x="10307"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542679" y="2658294"/>
            <a:ext cx="28338" cy="341983"/>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931773" y="2277675"/>
            <a:ext cx="1267369" cy="39258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554884" y="2658294"/>
            <a:ext cx="28430" cy="341983"/>
          </a:xfrm>
          <a:custGeom>
            <a:avLst/>
            <a:gdLst/>
            <a:ahLst/>
            <a:cxnLst/>
            <a:rect l="l" t="t" r="r" b="b"/>
            <a:pathLst>
              <a:path w="309" h="3717" extrusionOk="0">
                <a:moveTo>
                  <a:pt x="204" y="0"/>
                </a:moveTo>
                <a:cubicBezTo>
                  <a:pt x="201" y="0"/>
                  <a:pt x="198" y="1"/>
                  <a:pt x="198" y="3"/>
                </a:cubicBezTo>
                <a:cubicBezTo>
                  <a:pt x="136" y="1201"/>
                  <a:pt x="1" y="2408"/>
                  <a:pt x="30" y="3606"/>
                </a:cubicBezTo>
                <a:cubicBezTo>
                  <a:pt x="32" y="3680"/>
                  <a:pt x="93" y="3717"/>
                  <a:pt x="155" y="3717"/>
                </a:cubicBezTo>
                <a:cubicBezTo>
                  <a:pt x="216" y="3717"/>
                  <a:pt x="278" y="3680"/>
                  <a:pt x="280" y="3606"/>
                </a:cubicBezTo>
                <a:cubicBezTo>
                  <a:pt x="309" y="2408"/>
                  <a:pt x="272" y="1201"/>
                  <a:pt x="210" y="3"/>
                </a:cubicBezTo>
                <a:cubicBezTo>
                  <a:pt x="210" y="1"/>
                  <a:pt x="207" y="0"/>
                  <a:pt x="20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4941034" y="2273075"/>
            <a:ext cx="1270497" cy="399210"/>
          </a:xfrm>
          <a:custGeom>
            <a:avLst/>
            <a:gdLst/>
            <a:ahLst/>
            <a:cxnLst/>
            <a:rect l="l" t="t" r="r" b="b"/>
            <a:pathLst>
              <a:path w="13809" h="4339" extrusionOk="0">
                <a:moveTo>
                  <a:pt x="214" y="206"/>
                </a:moveTo>
                <a:lnTo>
                  <a:pt x="9549" y="255"/>
                </a:lnTo>
                <a:lnTo>
                  <a:pt x="13538" y="276"/>
                </a:lnTo>
                <a:lnTo>
                  <a:pt x="13538" y="329"/>
                </a:lnTo>
                <a:lnTo>
                  <a:pt x="13538" y="518"/>
                </a:lnTo>
                <a:lnTo>
                  <a:pt x="13538" y="899"/>
                </a:lnTo>
                <a:cubicBezTo>
                  <a:pt x="13533" y="1905"/>
                  <a:pt x="13513" y="2890"/>
                  <a:pt x="13591" y="3792"/>
                </a:cubicBezTo>
                <a:cubicBezTo>
                  <a:pt x="13602" y="3939"/>
                  <a:pt x="13618" y="4041"/>
                  <a:pt x="13636" y="4105"/>
                </a:cubicBezTo>
                <a:lnTo>
                  <a:pt x="13636" y="4105"/>
                </a:lnTo>
                <a:cubicBezTo>
                  <a:pt x="13625" y="4105"/>
                  <a:pt x="13612" y="4104"/>
                  <a:pt x="13599" y="4104"/>
                </a:cubicBezTo>
                <a:cubicBezTo>
                  <a:pt x="11351" y="4121"/>
                  <a:pt x="9110" y="4129"/>
                  <a:pt x="6870" y="4133"/>
                </a:cubicBezTo>
                <a:lnTo>
                  <a:pt x="3509" y="4133"/>
                </a:lnTo>
                <a:lnTo>
                  <a:pt x="202" y="4125"/>
                </a:lnTo>
                <a:cubicBezTo>
                  <a:pt x="206" y="2828"/>
                  <a:pt x="210" y="1527"/>
                  <a:pt x="214" y="222"/>
                </a:cubicBezTo>
                <a:lnTo>
                  <a:pt x="214" y="206"/>
                </a:lnTo>
                <a:close/>
                <a:moveTo>
                  <a:pt x="9" y="1"/>
                </a:moveTo>
                <a:lnTo>
                  <a:pt x="9" y="1568"/>
                </a:lnTo>
                <a:cubicBezTo>
                  <a:pt x="9" y="2471"/>
                  <a:pt x="5" y="3390"/>
                  <a:pt x="1" y="4326"/>
                </a:cubicBezTo>
                <a:lnTo>
                  <a:pt x="3587" y="4338"/>
                </a:lnTo>
                <a:cubicBezTo>
                  <a:pt x="4744" y="4338"/>
                  <a:pt x="5905" y="4338"/>
                  <a:pt x="7050" y="4326"/>
                </a:cubicBezTo>
                <a:cubicBezTo>
                  <a:pt x="9344" y="4305"/>
                  <a:pt x="11584" y="4252"/>
                  <a:pt x="13640" y="4125"/>
                </a:cubicBezTo>
                <a:cubicBezTo>
                  <a:pt x="13641" y="4125"/>
                  <a:pt x="13641" y="4125"/>
                  <a:pt x="13641" y="4125"/>
                </a:cubicBezTo>
                <a:lnTo>
                  <a:pt x="13641" y="4125"/>
                </a:lnTo>
                <a:cubicBezTo>
                  <a:pt x="13655" y="4167"/>
                  <a:pt x="13671" y="4187"/>
                  <a:pt x="13686" y="4187"/>
                </a:cubicBezTo>
                <a:cubicBezTo>
                  <a:pt x="13746" y="4187"/>
                  <a:pt x="13808" y="3875"/>
                  <a:pt x="13808" y="3370"/>
                </a:cubicBezTo>
                <a:cubicBezTo>
                  <a:pt x="13808" y="2249"/>
                  <a:pt x="13804" y="1133"/>
                  <a:pt x="13804" y="13"/>
                </a:cubicBezTo>
                <a:lnTo>
                  <a:pt x="9"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591716" y="2998064"/>
            <a:ext cx="28798" cy="342167"/>
          </a:xfrm>
          <a:custGeom>
            <a:avLst/>
            <a:gdLst/>
            <a:ahLst/>
            <a:cxnLst/>
            <a:rect l="l" t="t" r="r" b="b"/>
            <a:pathLst>
              <a:path w="313" h="3719" extrusionOk="0">
                <a:moveTo>
                  <a:pt x="158" y="0"/>
                </a:moveTo>
                <a:cubicBezTo>
                  <a:pt x="97" y="0"/>
                  <a:pt x="35" y="38"/>
                  <a:pt x="33" y="114"/>
                </a:cubicBezTo>
                <a:cubicBezTo>
                  <a:pt x="0" y="1308"/>
                  <a:pt x="37" y="2514"/>
                  <a:pt x="99" y="3713"/>
                </a:cubicBezTo>
                <a:cubicBezTo>
                  <a:pt x="99" y="3717"/>
                  <a:pt x="102" y="3719"/>
                  <a:pt x="105" y="3719"/>
                </a:cubicBezTo>
                <a:cubicBezTo>
                  <a:pt x="108" y="3719"/>
                  <a:pt x="111" y="3717"/>
                  <a:pt x="111" y="3713"/>
                </a:cubicBezTo>
                <a:cubicBezTo>
                  <a:pt x="177" y="2514"/>
                  <a:pt x="312" y="1312"/>
                  <a:pt x="283" y="114"/>
                </a:cubicBezTo>
                <a:cubicBezTo>
                  <a:pt x="281" y="38"/>
                  <a:pt x="220" y="0"/>
                  <a:pt x="15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964617" y="3326517"/>
            <a:ext cx="1265161" cy="397462"/>
          </a:xfrm>
          <a:custGeom>
            <a:avLst/>
            <a:gdLst/>
            <a:ahLst/>
            <a:cxnLst/>
            <a:rect l="l" t="t" r="r" b="b"/>
            <a:pathLst>
              <a:path w="13751" h="4320" extrusionOk="0">
                <a:moveTo>
                  <a:pt x="8437" y="1"/>
                </a:moveTo>
                <a:cubicBezTo>
                  <a:pt x="7953" y="1"/>
                  <a:pt x="7525" y="11"/>
                  <a:pt x="7157" y="11"/>
                </a:cubicBezTo>
                <a:lnTo>
                  <a:pt x="5171" y="15"/>
                </a:lnTo>
                <a:cubicBezTo>
                  <a:pt x="4773" y="15"/>
                  <a:pt x="4404" y="24"/>
                  <a:pt x="4067" y="32"/>
                </a:cubicBezTo>
                <a:cubicBezTo>
                  <a:pt x="3731" y="40"/>
                  <a:pt x="3439" y="40"/>
                  <a:pt x="3123" y="44"/>
                </a:cubicBezTo>
                <a:lnTo>
                  <a:pt x="2262" y="52"/>
                </a:lnTo>
                <a:lnTo>
                  <a:pt x="1876" y="61"/>
                </a:lnTo>
                <a:lnTo>
                  <a:pt x="1708" y="65"/>
                </a:lnTo>
                <a:lnTo>
                  <a:pt x="1556" y="65"/>
                </a:lnTo>
                <a:cubicBezTo>
                  <a:pt x="1351" y="65"/>
                  <a:pt x="1155" y="64"/>
                  <a:pt x="978" y="64"/>
                </a:cubicBezTo>
                <a:cubicBezTo>
                  <a:pt x="801" y="64"/>
                  <a:pt x="643" y="65"/>
                  <a:pt x="514" y="69"/>
                </a:cubicBezTo>
                <a:cubicBezTo>
                  <a:pt x="255" y="77"/>
                  <a:pt x="116" y="97"/>
                  <a:pt x="116" y="114"/>
                </a:cubicBezTo>
                <a:cubicBezTo>
                  <a:pt x="120" y="134"/>
                  <a:pt x="243" y="155"/>
                  <a:pt x="473" y="180"/>
                </a:cubicBezTo>
                <a:cubicBezTo>
                  <a:pt x="702" y="200"/>
                  <a:pt x="1027" y="237"/>
                  <a:pt x="1498" y="262"/>
                </a:cubicBezTo>
                <a:lnTo>
                  <a:pt x="1683" y="270"/>
                </a:lnTo>
                <a:lnTo>
                  <a:pt x="1876" y="278"/>
                </a:lnTo>
                <a:lnTo>
                  <a:pt x="2262" y="286"/>
                </a:lnTo>
                <a:lnTo>
                  <a:pt x="3123" y="303"/>
                </a:lnTo>
                <a:cubicBezTo>
                  <a:pt x="3323" y="303"/>
                  <a:pt x="3548" y="304"/>
                  <a:pt x="3780" y="304"/>
                </a:cubicBezTo>
                <a:cubicBezTo>
                  <a:pt x="3895" y="304"/>
                  <a:pt x="4012" y="304"/>
                  <a:pt x="4129" y="303"/>
                </a:cubicBezTo>
                <a:cubicBezTo>
                  <a:pt x="4477" y="303"/>
                  <a:pt x="4826" y="294"/>
                  <a:pt x="5171" y="294"/>
                </a:cubicBezTo>
                <a:lnTo>
                  <a:pt x="7210" y="282"/>
                </a:lnTo>
                <a:cubicBezTo>
                  <a:pt x="7657" y="275"/>
                  <a:pt x="8129" y="261"/>
                  <a:pt x="8622" y="261"/>
                </a:cubicBezTo>
                <a:cubicBezTo>
                  <a:pt x="8682" y="261"/>
                  <a:pt x="8742" y="261"/>
                  <a:pt x="8802" y="262"/>
                </a:cubicBezTo>
                <a:lnTo>
                  <a:pt x="9738" y="274"/>
                </a:lnTo>
                <a:cubicBezTo>
                  <a:pt x="9838" y="275"/>
                  <a:pt x="9939" y="276"/>
                  <a:pt x="10042" y="276"/>
                </a:cubicBezTo>
                <a:cubicBezTo>
                  <a:pt x="10291" y="276"/>
                  <a:pt x="10547" y="273"/>
                  <a:pt x="10796" y="270"/>
                </a:cubicBezTo>
                <a:cubicBezTo>
                  <a:pt x="11149" y="262"/>
                  <a:pt x="11502" y="253"/>
                  <a:pt x="11851" y="253"/>
                </a:cubicBezTo>
                <a:cubicBezTo>
                  <a:pt x="12171" y="253"/>
                  <a:pt x="12528" y="266"/>
                  <a:pt x="12930" y="278"/>
                </a:cubicBezTo>
                <a:lnTo>
                  <a:pt x="13238" y="282"/>
                </a:lnTo>
                <a:lnTo>
                  <a:pt x="13533" y="282"/>
                </a:lnTo>
                <a:lnTo>
                  <a:pt x="13533" y="303"/>
                </a:lnTo>
                <a:lnTo>
                  <a:pt x="13533" y="397"/>
                </a:lnTo>
                <a:lnTo>
                  <a:pt x="13533" y="647"/>
                </a:lnTo>
                <a:cubicBezTo>
                  <a:pt x="13537" y="1045"/>
                  <a:pt x="13537" y="1452"/>
                  <a:pt x="13542" y="1866"/>
                </a:cubicBezTo>
                <a:cubicBezTo>
                  <a:pt x="13546" y="2276"/>
                  <a:pt x="13546" y="2695"/>
                  <a:pt x="13550" y="3113"/>
                </a:cubicBezTo>
                <a:cubicBezTo>
                  <a:pt x="13550" y="3323"/>
                  <a:pt x="13554" y="3544"/>
                  <a:pt x="13554" y="3758"/>
                </a:cubicBezTo>
                <a:lnTo>
                  <a:pt x="13558" y="3979"/>
                </a:lnTo>
                <a:lnTo>
                  <a:pt x="13558" y="4037"/>
                </a:lnTo>
                <a:lnTo>
                  <a:pt x="13558" y="4065"/>
                </a:lnTo>
                <a:lnTo>
                  <a:pt x="13558" y="4102"/>
                </a:lnTo>
                <a:lnTo>
                  <a:pt x="13459" y="4102"/>
                </a:lnTo>
                <a:lnTo>
                  <a:pt x="12832" y="4110"/>
                </a:lnTo>
                <a:lnTo>
                  <a:pt x="12192" y="4110"/>
                </a:lnTo>
                <a:lnTo>
                  <a:pt x="10899" y="4115"/>
                </a:lnTo>
                <a:lnTo>
                  <a:pt x="9479" y="4119"/>
                </a:lnTo>
                <a:lnTo>
                  <a:pt x="8076" y="4127"/>
                </a:lnTo>
                <a:cubicBezTo>
                  <a:pt x="7984" y="4128"/>
                  <a:pt x="7892" y="4128"/>
                  <a:pt x="7800" y="4128"/>
                </a:cubicBezTo>
                <a:cubicBezTo>
                  <a:pt x="7433" y="4128"/>
                  <a:pt x="7067" y="4123"/>
                  <a:pt x="6706" y="4123"/>
                </a:cubicBezTo>
                <a:lnTo>
                  <a:pt x="6028" y="4119"/>
                </a:lnTo>
                <a:cubicBezTo>
                  <a:pt x="5799" y="4119"/>
                  <a:pt x="5573" y="4123"/>
                  <a:pt x="5351" y="4127"/>
                </a:cubicBezTo>
                <a:cubicBezTo>
                  <a:pt x="5076" y="4132"/>
                  <a:pt x="4809" y="4137"/>
                  <a:pt x="4553" y="4137"/>
                </a:cubicBezTo>
                <a:cubicBezTo>
                  <a:pt x="4404" y="4137"/>
                  <a:pt x="4258" y="4136"/>
                  <a:pt x="4116" y="4131"/>
                </a:cubicBezTo>
                <a:cubicBezTo>
                  <a:pt x="3718" y="4123"/>
                  <a:pt x="3308" y="4098"/>
                  <a:pt x="2881" y="4094"/>
                </a:cubicBezTo>
                <a:cubicBezTo>
                  <a:pt x="2455" y="4094"/>
                  <a:pt x="2069" y="4098"/>
                  <a:pt x="1700" y="4106"/>
                </a:cubicBezTo>
                <a:cubicBezTo>
                  <a:pt x="1515" y="4110"/>
                  <a:pt x="1338" y="4110"/>
                  <a:pt x="1166" y="4110"/>
                </a:cubicBezTo>
                <a:lnTo>
                  <a:pt x="206" y="4110"/>
                </a:lnTo>
                <a:lnTo>
                  <a:pt x="206" y="2847"/>
                </a:lnTo>
                <a:cubicBezTo>
                  <a:pt x="206" y="2289"/>
                  <a:pt x="202" y="1800"/>
                  <a:pt x="198" y="1415"/>
                </a:cubicBezTo>
                <a:cubicBezTo>
                  <a:pt x="194" y="1025"/>
                  <a:pt x="190" y="705"/>
                  <a:pt x="177" y="483"/>
                </a:cubicBezTo>
                <a:cubicBezTo>
                  <a:pt x="161" y="266"/>
                  <a:pt x="140" y="147"/>
                  <a:pt x="116" y="147"/>
                </a:cubicBezTo>
                <a:cubicBezTo>
                  <a:pt x="91" y="147"/>
                  <a:pt x="75" y="262"/>
                  <a:pt x="58" y="467"/>
                </a:cubicBezTo>
                <a:cubicBezTo>
                  <a:pt x="42" y="672"/>
                  <a:pt x="25" y="980"/>
                  <a:pt x="17" y="1390"/>
                </a:cubicBezTo>
                <a:cubicBezTo>
                  <a:pt x="5" y="1813"/>
                  <a:pt x="5" y="2297"/>
                  <a:pt x="1" y="2859"/>
                </a:cubicBezTo>
                <a:lnTo>
                  <a:pt x="1" y="3491"/>
                </a:lnTo>
                <a:cubicBezTo>
                  <a:pt x="5" y="3749"/>
                  <a:pt x="5" y="4024"/>
                  <a:pt x="5" y="4320"/>
                </a:cubicBezTo>
                <a:lnTo>
                  <a:pt x="678" y="4316"/>
                </a:lnTo>
                <a:lnTo>
                  <a:pt x="1215" y="4312"/>
                </a:lnTo>
                <a:cubicBezTo>
                  <a:pt x="1408" y="4312"/>
                  <a:pt x="1597" y="4307"/>
                  <a:pt x="1790" y="4303"/>
                </a:cubicBezTo>
                <a:cubicBezTo>
                  <a:pt x="2112" y="4296"/>
                  <a:pt x="2444" y="4286"/>
                  <a:pt x="2763" y="4286"/>
                </a:cubicBezTo>
                <a:cubicBezTo>
                  <a:pt x="2814" y="4286"/>
                  <a:pt x="2864" y="4286"/>
                  <a:pt x="2914" y="4287"/>
                </a:cubicBezTo>
                <a:cubicBezTo>
                  <a:pt x="3279" y="4287"/>
                  <a:pt x="3686" y="4303"/>
                  <a:pt x="4133" y="4312"/>
                </a:cubicBezTo>
                <a:cubicBezTo>
                  <a:pt x="4221" y="4313"/>
                  <a:pt x="4309" y="4314"/>
                  <a:pt x="4396" y="4314"/>
                </a:cubicBezTo>
                <a:cubicBezTo>
                  <a:pt x="4765" y="4314"/>
                  <a:pt x="5123" y="4302"/>
                  <a:pt x="5475" y="4295"/>
                </a:cubicBezTo>
                <a:cubicBezTo>
                  <a:pt x="5688" y="4287"/>
                  <a:pt x="5901" y="4283"/>
                  <a:pt x="6115" y="4283"/>
                </a:cubicBezTo>
                <a:lnTo>
                  <a:pt x="6788" y="4283"/>
                </a:lnTo>
                <a:cubicBezTo>
                  <a:pt x="7091" y="4283"/>
                  <a:pt x="7399" y="4285"/>
                  <a:pt x="7706" y="4285"/>
                </a:cubicBezTo>
                <a:cubicBezTo>
                  <a:pt x="7859" y="4285"/>
                  <a:pt x="8013" y="4284"/>
                  <a:pt x="8166" y="4283"/>
                </a:cubicBezTo>
                <a:lnTo>
                  <a:pt x="9574" y="4279"/>
                </a:lnTo>
                <a:lnTo>
                  <a:pt x="10993" y="4283"/>
                </a:lnTo>
                <a:lnTo>
                  <a:pt x="12286" y="4291"/>
                </a:lnTo>
                <a:lnTo>
                  <a:pt x="12930" y="4295"/>
                </a:lnTo>
                <a:lnTo>
                  <a:pt x="13751" y="4295"/>
                </a:lnTo>
                <a:lnTo>
                  <a:pt x="13747" y="3655"/>
                </a:lnTo>
                <a:lnTo>
                  <a:pt x="13747" y="3035"/>
                </a:lnTo>
                <a:cubicBezTo>
                  <a:pt x="13751" y="2617"/>
                  <a:pt x="13751" y="2202"/>
                  <a:pt x="13751" y="1792"/>
                </a:cubicBezTo>
                <a:lnTo>
                  <a:pt x="13751" y="578"/>
                </a:lnTo>
                <a:lnTo>
                  <a:pt x="13751" y="61"/>
                </a:lnTo>
                <a:lnTo>
                  <a:pt x="13492" y="61"/>
                </a:lnTo>
                <a:cubicBezTo>
                  <a:pt x="13324" y="61"/>
                  <a:pt x="13148" y="56"/>
                  <a:pt x="12963" y="48"/>
                </a:cubicBezTo>
                <a:cubicBezTo>
                  <a:pt x="12602" y="36"/>
                  <a:pt x="12200" y="15"/>
                  <a:pt x="11789" y="15"/>
                </a:cubicBezTo>
                <a:cubicBezTo>
                  <a:pt x="11404" y="15"/>
                  <a:pt x="11043" y="20"/>
                  <a:pt x="10702" y="24"/>
                </a:cubicBezTo>
                <a:cubicBezTo>
                  <a:pt x="10559" y="25"/>
                  <a:pt x="10424" y="26"/>
                  <a:pt x="10292" y="26"/>
                </a:cubicBezTo>
                <a:cubicBezTo>
                  <a:pt x="10105" y="26"/>
                  <a:pt x="9926" y="24"/>
                  <a:pt x="9746" y="20"/>
                </a:cubicBezTo>
                <a:lnTo>
                  <a:pt x="8810" y="3"/>
                </a:lnTo>
                <a:cubicBezTo>
                  <a:pt x="8682" y="1"/>
                  <a:pt x="8558" y="1"/>
                  <a:pt x="8437"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7550967" y="2997282"/>
            <a:ext cx="28430" cy="342167"/>
          </a:xfrm>
          <a:custGeom>
            <a:avLst/>
            <a:gdLst/>
            <a:ahLst/>
            <a:cxnLst/>
            <a:rect l="l" t="t" r="r" b="b"/>
            <a:pathLst>
              <a:path w="309" h="3719" extrusionOk="0">
                <a:moveTo>
                  <a:pt x="156" y="0"/>
                </a:moveTo>
                <a:cubicBezTo>
                  <a:pt x="96" y="0"/>
                  <a:pt x="35" y="38"/>
                  <a:pt x="33" y="114"/>
                </a:cubicBezTo>
                <a:cubicBezTo>
                  <a:pt x="0" y="1312"/>
                  <a:pt x="37" y="2519"/>
                  <a:pt x="99" y="3713"/>
                </a:cubicBezTo>
                <a:cubicBezTo>
                  <a:pt x="99" y="3717"/>
                  <a:pt x="102" y="3719"/>
                  <a:pt x="105" y="3719"/>
                </a:cubicBezTo>
                <a:cubicBezTo>
                  <a:pt x="108" y="3719"/>
                  <a:pt x="111" y="3717"/>
                  <a:pt x="111" y="3713"/>
                </a:cubicBezTo>
                <a:cubicBezTo>
                  <a:pt x="173" y="2519"/>
                  <a:pt x="308" y="1312"/>
                  <a:pt x="279" y="114"/>
                </a:cubicBezTo>
                <a:cubicBezTo>
                  <a:pt x="277" y="38"/>
                  <a:pt x="217" y="0"/>
                  <a:pt x="156"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6920464" y="3318789"/>
            <a:ext cx="1269761" cy="394241"/>
          </a:xfrm>
          <a:custGeom>
            <a:avLst/>
            <a:gdLst/>
            <a:ahLst/>
            <a:cxnLst/>
            <a:rect l="l" t="t" r="r" b="b"/>
            <a:pathLst>
              <a:path w="13801" h="4285" extrusionOk="0">
                <a:moveTo>
                  <a:pt x="13771" y="1"/>
                </a:moveTo>
                <a:lnTo>
                  <a:pt x="10386" y="34"/>
                </a:lnTo>
                <a:lnTo>
                  <a:pt x="7095" y="54"/>
                </a:lnTo>
                <a:cubicBezTo>
                  <a:pt x="6339" y="59"/>
                  <a:pt x="5581" y="61"/>
                  <a:pt x="4820" y="61"/>
                </a:cubicBezTo>
                <a:cubicBezTo>
                  <a:pt x="3377" y="61"/>
                  <a:pt x="1922" y="53"/>
                  <a:pt x="444" y="34"/>
                </a:cubicBezTo>
                <a:cubicBezTo>
                  <a:pt x="422" y="33"/>
                  <a:pt x="402" y="33"/>
                  <a:pt x="382" y="33"/>
                </a:cubicBezTo>
                <a:cubicBezTo>
                  <a:pt x="126" y="33"/>
                  <a:pt x="67" y="80"/>
                  <a:pt x="292" y="91"/>
                </a:cubicBezTo>
                <a:cubicBezTo>
                  <a:pt x="2007" y="195"/>
                  <a:pt x="4024" y="232"/>
                  <a:pt x="6115" y="232"/>
                </a:cubicBezTo>
                <a:cubicBezTo>
                  <a:pt x="6336" y="232"/>
                  <a:pt x="6557" y="232"/>
                  <a:pt x="6779" y="231"/>
                </a:cubicBezTo>
                <a:cubicBezTo>
                  <a:pt x="7945" y="231"/>
                  <a:pt x="9127" y="218"/>
                  <a:pt x="10292" y="206"/>
                </a:cubicBezTo>
                <a:lnTo>
                  <a:pt x="13607" y="165"/>
                </a:lnTo>
                <a:lnTo>
                  <a:pt x="13607" y="288"/>
                </a:lnTo>
                <a:lnTo>
                  <a:pt x="13607" y="497"/>
                </a:lnTo>
                <a:cubicBezTo>
                  <a:pt x="13607" y="637"/>
                  <a:pt x="13607" y="776"/>
                  <a:pt x="13607" y="912"/>
                </a:cubicBezTo>
                <a:cubicBezTo>
                  <a:pt x="13611" y="1187"/>
                  <a:pt x="13611" y="1458"/>
                  <a:pt x="13615" y="1724"/>
                </a:cubicBezTo>
                <a:cubicBezTo>
                  <a:pt x="13615" y="2500"/>
                  <a:pt x="13620" y="3279"/>
                  <a:pt x="13620" y="4063"/>
                </a:cubicBezTo>
                <a:lnTo>
                  <a:pt x="6919" y="4067"/>
                </a:lnTo>
                <a:lnTo>
                  <a:pt x="3530" y="4075"/>
                </a:lnTo>
                <a:lnTo>
                  <a:pt x="194" y="4088"/>
                </a:lnTo>
                <a:cubicBezTo>
                  <a:pt x="181" y="2922"/>
                  <a:pt x="173" y="1761"/>
                  <a:pt x="165" y="604"/>
                </a:cubicBezTo>
                <a:cubicBezTo>
                  <a:pt x="165" y="281"/>
                  <a:pt x="136" y="79"/>
                  <a:pt x="107" y="79"/>
                </a:cubicBezTo>
                <a:cubicBezTo>
                  <a:pt x="86" y="79"/>
                  <a:pt x="65" y="194"/>
                  <a:pt x="58" y="461"/>
                </a:cubicBezTo>
                <a:cubicBezTo>
                  <a:pt x="42" y="1064"/>
                  <a:pt x="30" y="1675"/>
                  <a:pt x="21" y="2286"/>
                </a:cubicBezTo>
                <a:cubicBezTo>
                  <a:pt x="17" y="2594"/>
                  <a:pt x="13" y="2898"/>
                  <a:pt x="9" y="3206"/>
                </a:cubicBezTo>
                <a:cubicBezTo>
                  <a:pt x="5" y="3563"/>
                  <a:pt x="5" y="3924"/>
                  <a:pt x="1" y="4281"/>
                </a:cubicBezTo>
                <a:lnTo>
                  <a:pt x="1453" y="4285"/>
                </a:lnTo>
                <a:lnTo>
                  <a:pt x="2754" y="4285"/>
                </a:lnTo>
                <a:lnTo>
                  <a:pt x="5364" y="4272"/>
                </a:lnTo>
                <a:lnTo>
                  <a:pt x="13800" y="4240"/>
                </a:lnTo>
                <a:cubicBezTo>
                  <a:pt x="13796" y="3731"/>
                  <a:pt x="13796" y="3226"/>
                  <a:pt x="13792" y="2721"/>
                </a:cubicBezTo>
                <a:cubicBezTo>
                  <a:pt x="13784" y="1806"/>
                  <a:pt x="13776" y="900"/>
                  <a:pt x="13771"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txBox="1"/>
          <p:nvPr/>
        </p:nvSpPr>
        <p:spPr>
          <a:xfrm>
            <a:off x="1083599" y="2244135"/>
            <a:ext cx="9636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1390</a:t>
            </a:r>
            <a:endParaRPr sz="1800">
              <a:solidFill>
                <a:schemeClr val="dk1"/>
              </a:solidFill>
              <a:latin typeface="Redressed"/>
              <a:ea typeface="Redressed"/>
              <a:cs typeface="Redressed"/>
              <a:sym typeface="Redressed"/>
            </a:endParaRPr>
          </a:p>
        </p:txBody>
      </p:sp>
      <p:sp>
        <p:nvSpPr>
          <p:cNvPr id="922" name="Google Shape;922;p43"/>
          <p:cNvSpPr txBox="1"/>
          <p:nvPr/>
        </p:nvSpPr>
        <p:spPr>
          <a:xfrm>
            <a:off x="3115399" y="3293199"/>
            <a:ext cx="9636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1450</a:t>
            </a:r>
            <a:endParaRPr sz="1800">
              <a:solidFill>
                <a:schemeClr val="dk1"/>
              </a:solidFill>
              <a:latin typeface="Redressed"/>
              <a:ea typeface="Redressed"/>
              <a:cs typeface="Redressed"/>
              <a:sym typeface="Redressed"/>
            </a:endParaRPr>
          </a:p>
        </p:txBody>
      </p:sp>
      <p:sp>
        <p:nvSpPr>
          <p:cNvPr id="923" name="Google Shape;923;p43"/>
          <p:cNvSpPr txBox="1"/>
          <p:nvPr/>
        </p:nvSpPr>
        <p:spPr>
          <a:xfrm>
            <a:off x="5067599" y="2244135"/>
            <a:ext cx="9636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1530</a:t>
            </a:r>
            <a:endParaRPr sz="1800">
              <a:solidFill>
                <a:schemeClr val="dk1"/>
              </a:solidFill>
              <a:latin typeface="Redressed"/>
              <a:ea typeface="Redressed"/>
              <a:cs typeface="Redressed"/>
              <a:sym typeface="Redressed"/>
            </a:endParaRPr>
          </a:p>
        </p:txBody>
      </p:sp>
      <p:sp>
        <p:nvSpPr>
          <p:cNvPr id="924" name="Google Shape;924;p43"/>
          <p:cNvSpPr txBox="1"/>
          <p:nvPr/>
        </p:nvSpPr>
        <p:spPr>
          <a:xfrm>
            <a:off x="7073574" y="3293199"/>
            <a:ext cx="963600" cy="40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Redressed"/>
                <a:ea typeface="Redressed"/>
                <a:cs typeface="Redressed"/>
                <a:sym typeface="Redressed"/>
              </a:rPr>
              <a:t>1610</a:t>
            </a:r>
            <a:endParaRPr sz="1800">
              <a:solidFill>
                <a:schemeClr val="dk1"/>
              </a:solidFill>
              <a:latin typeface="Redressed"/>
              <a:ea typeface="Redressed"/>
              <a:cs typeface="Redressed"/>
              <a:sym typeface="Redressed"/>
            </a:endParaRPr>
          </a:p>
        </p:txBody>
      </p:sp>
      <p:sp>
        <p:nvSpPr>
          <p:cNvPr id="925" name="Google Shape;925;p43"/>
          <p:cNvSpPr/>
          <p:nvPr/>
        </p:nvSpPr>
        <p:spPr>
          <a:xfrm flipH="1">
            <a:off x="858250" y="2988127"/>
            <a:ext cx="7287808" cy="24381"/>
          </a:xfrm>
          <a:custGeom>
            <a:avLst/>
            <a:gdLst/>
            <a:ahLst/>
            <a:cxnLst/>
            <a:rect l="l" t="t" r="r" b="b"/>
            <a:pathLst>
              <a:path w="79211" h="265" extrusionOk="0">
                <a:moveTo>
                  <a:pt x="10307" y="1"/>
                </a:moveTo>
                <a:cubicBezTo>
                  <a:pt x="7934" y="1"/>
                  <a:pt x="5561" y="2"/>
                  <a:pt x="3189" y="5"/>
                </a:cubicBezTo>
                <a:cubicBezTo>
                  <a:pt x="5" y="9"/>
                  <a:pt x="1" y="247"/>
                  <a:pt x="3189" y="255"/>
                </a:cubicBezTo>
                <a:cubicBezTo>
                  <a:pt x="9147" y="262"/>
                  <a:pt x="15117" y="265"/>
                  <a:pt x="21093" y="265"/>
                </a:cubicBezTo>
                <a:cubicBezTo>
                  <a:pt x="40419" y="265"/>
                  <a:pt x="59807" y="232"/>
                  <a:pt x="79054" y="185"/>
                </a:cubicBezTo>
                <a:cubicBezTo>
                  <a:pt x="79210" y="185"/>
                  <a:pt x="79210" y="173"/>
                  <a:pt x="79054" y="173"/>
                </a:cubicBezTo>
                <a:cubicBezTo>
                  <a:pt x="56215" y="117"/>
                  <a:pt x="33217" y="1"/>
                  <a:pt x="10307"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5"/>
          <p:cNvSpPr txBox="1">
            <a:spLocks noGrp="1"/>
          </p:cNvSpPr>
          <p:nvPr>
            <p:ph type="title"/>
          </p:nvPr>
        </p:nvSpPr>
        <p:spPr>
          <a:xfrm>
            <a:off x="2928375" y="368825"/>
            <a:ext cx="328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a:t>
            </a:r>
            <a:endParaRPr/>
          </a:p>
        </p:txBody>
      </p:sp>
      <p:pic>
        <p:nvPicPr>
          <p:cNvPr id="1226" name="Google Shape;1226;p45"/>
          <p:cNvPicPr preferRelativeResize="0"/>
          <p:nvPr/>
        </p:nvPicPr>
        <p:blipFill>
          <a:blip r:embed="rId3">
            <a:alphaModFix/>
          </a:blip>
          <a:stretch>
            <a:fillRect/>
          </a:stretch>
        </p:blipFill>
        <p:spPr>
          <a:xfrm>
            <a:off x="2487275" y="1936975"/>
            <a:ext cx="3864650" cy="2666525"/>
          </a:xfrm>
          <a:prstGeom prst="rect">
            <a:avLst/>
          </a:prstGeom>
          <a:noFill/>
          <a:ln>
            <a:noFill/>
          </a:ln>
        </p:spPr>
      </p:pic>
      <p:sp>
        <p:nvSpPr>
          <p:cNvPr id="1227" name="Google Shape;1227;p45"/>
          <p:cNvSpPr txBox="1">
            <a:spLocks noGrp="1"/>
          </p:cNvSpPr>
          <p:nvPr>
            <p:ph type="ctrTitle" idx="4294967295"/>
          </p:nvPr>
        </p:nvSpPr>
        <p:spPr>
          <a:xfrm>
            <a:off x="879375" y="2421900"/>
            <a:ext cx="1475700" cy="22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_____</a:t>
            </a:r>
            <a:endParaRPr sz="2000">
              <a:solidFill>
                <a:schemeClr val="dk1"/>
              </a:solidFill>
            </a:endParaRPr>
          </a:p>
        </p:txBody>
      </p:sp>
      <p:sp>
        <p:nvSpPr>
          <p:cNvPr id="1228" name="Google Shape;1228;p45"/>
          <p:cNvSpPr txBox="1">
            <a:spLocks noGrp="1"/>
          </p:cNvSpPr>
          <p:nvPr>
            <p:ph type="subTitle" idx="4294967295"/>
          </p:nvPr>
        </p:nvSpPr>
        <p:spPr>
          <a:xfrm>
            <a:off x="455775" y="2897697"/>
            <a:ext cx="1899300" cy="792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latin typeface="Livvic"/>
                <a:ea typeface="Livvic"/>
                <a:cs typeface="Livvic"/>
                <a:sym typeface="Livvic"/>
              </a:rPr>
              <a:t>Despite being red, Mars is a cold place</a:t>
            </a:r>
            <a:endParaRPr sz="1400">
              <a:solidFill>
                <a:schemeClr val="dk1"/>
              </a:solidFill>
              <a:latin typeface="Livvic"/>
              <a:ea typeface="Livvic"/>
              <a:cs typeface="Livvic"/>
              <a:sym typeface="Livvic"/>
            </a:endParaRPr>
          </a:p>
        </p:txBody>
      </p:sp>
      <p:sp>
        <p:nvSpPr>
          <p:cNvPr id="1229" name="Google Shape;1229;p45"/>
          <p:cNvSpPr txBox="1">
            <a:spLocks noGrp="1"/>
          </p:cNvSpPr>
          <p:nvPr>
            <p:ph type="ctrTitle" idx="4294967295"/>
          </p:nvPr>
        </p:nvSpPr>
        <p:spPr>
          <a:xfrm>
            <a:off x="6718900" y="2897699"/>
            <a:ext cx="1475700" cy="2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_____</a:t>
            </a:r>
            <a:endParaRPr sz="2000">
              <a:solidFill>
                <a:schemeClr val="dk1"/>
              </a:solidFill>
            </a:endParaRPr>
          </a:p>
        </p:txBody>
      </p:sp>
      <p:sp>
        <p:nvSpPr>
          <p:cNvPr id="1230" name="Google Shape;1230;p45"/>
          <p:cNvSpPr txBox="1">
            <a:spLocks noGrp="1"/>
          </p:cNvSpPr>
          <p:nvPr>
            <p:ph type="subTitle" idx="4294967295"/>
          </p:nvPr>
        </p:nvSpPr>
        <p:spPr>
          <a:xfrm>
            <a:off x="6718900" y="3373673"/>
            <a:ext cx="1899300" cy="77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400">
                <a:latin typeface="Livvic"/>
                <a:ea typeface="Livvic"/>
                <a:cs typeface="Livvic"/>
                <a:sym typeface="Livvic"/>
              </a:rPr>
              <a:t>Venus has a beautiful name, but it’s too hot</a:t>
            </a:r>
            <a:endParaRPr sz="1400">
              <a:solidFill>
                <a:schemeClr val="dk1"/>
              </a:solidFill>
              <a:latin typeface="Livvic"/>
              <a:ea typeface="Livvic"/>
              <a:cs typeface="Livvic"/>
              <a:sym typeface="Livvic"/>
            </a:endParaRPr>
          </a:p>
        </p:txBody>
      </p:sp>
      <p:sp>
        <p:nvSpPr>
          <p:cNvPr id="1231" name="Google Shape;1231;p45"/>
          <p:cNvSpPr txBox="1">
            <a:spLocks noGrp="1"/>
          </p:cNvSpPr>
          <p:nvPr>
            <p:ph type="ctrTitle" idx="4294967295"/>
          </p:nvPr>
        </p:nvSpPr>
        <p:spPr>
          <a:xfrm>
            <a:off x="6295300" y="1641262"/>
            <a:ext cx="1475700" cy="2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_____</a:t>
            </a:r>
            <a:endParaRPr sz="2000">
              <a:solidFill>
                <a:schemeClr val="dk1"/>
              </a:solidFill>
            </a:endParaRPr>
          </a:p>
        </p:txBody>
      </p:sp>
      <p:sp>
        <p:nvSpPr>
          <p:cNvPr id="1232" name="Google Shape;1232;p45"/>
          <p:cNvSpPr txBox="1">
            <a:spLocks noGrp="1"/>
          </p:cNvSpPr>
          <p:nvPr>
            <p:ph type="subTitle" idx="4294967295"/>
          </p:nvPr>
        </p:nvSpPr>
        <p:spPr>
          <a:xfrm>
            <a:off x="6295300" y="2120410"/>
            <a:ext cx="1899300" cy="77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400">
                <a:latin typeface="Livvic"/>
                <a:ea typeface="Livvic"/>
                <a:cs typeface="Livvic"/>
                <a:sym typeface="Livvic"/>
              </a:rPr>
              <a:t>Mercury is the smallest of them all</a:t>
            </a:r>
            <a:endParaRPr sz="1400">
              <a:solidFill>
                <a:schemeClr val="dk1"/>
              </a:solidFill>
              <a:latin typeface="Livvic"/>
              <a:ea typeface="Livvic"/>
              <a:cs typeface="Livvic"/>
              <a:sym typeface="Livvic"/>
            </a:endParaRPr>
          </a:p>
        </p:txBody>
      </p:sp>
      <p:sp>
        <p:nvSpPr>
          <p:cNvPr id="1233" name="Google Shape;1233;p45"/>
          <p:cNvSpPr txBox="1">
            <a:spLocks noGrp="1"/>
          </p:cNvSpPr>
          <p:nvPr>
            <p:ph type="title"/>
          </p:nvPr>
        </p:nvSpPr>
        <p:spPr>
          <a:xfrm>
            <a:off x="3355900" y="902275"/>
            <a:ext cx="243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Livvic"/>
                <a:ea typeface="Livvic"/>
                <a:cs typeface="Livvic"/>
                <a:sym typeface="Livvic"/>
              </a:rPr>
              <a:t>Fill in the blanks with the name of each part</a:t>
            </a:r>
            <a:endParaRPr sz="1600">
              <a:latin typeface="Livvic"/>
              <a:ea typeface="Livvic"/>
              <a:cs typeface="Livvic"/>
              <a:sym typeface="Livv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pic>
        <p:nvPicPr>
          <p:cNvPr id="1245" name="Google Shape;1245;p47"/>
          <p:cNvPicPr preferRelativeResize="0"/>
          <p:nvPr/>
        </p:nvPicPr>
        <p:blipFill rotWithShape="1">
          <a:blip r:embed="rId3">
            <a:alphaModFix/>
          </a:blip>
          <a:srcRect l="89" r="89"/>
          <a:stretch/>
        </p:blipFill>
        <p:spPr>
          <a:xfrm>
            <a:off x="447676" y="1691325"/>
            <a:ext cx="7817773" cy="3128450"/>
          </a:xfrm>
          <a:prstGeom prst="rect">
            <a:avLst/>
          </a:prstGeom>
          <a:noFill/>
          <a:ln>
            <a:noFill/>
          </a:ln>
        </p:spPr>
      </p:pic>
      <p:sp>
        <p:nvSpPr>
          <p:cNvPr id="1246" name="Google Shape;1246;p47"/>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247" name="Google Shape;1247;p47"/>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Do </a:t>
            </a:r>
            <a:r>
              <a:rPr lang="en">
                <a:solidFill>
                  <a:schemeClr val="dk1"/>
                </a:solidFill>
              </a:rPr>
              <a:t>you</a:t>
            </a:r>
            <a:r>
              <a:rPr lang="en">
                <a:solidFill>
                  <a:schemeClr val="dk1"/>
                </a:solidFill>
                <a:latin typeface="Livvic"/>
                <a:ea typeface="Livvic"/>
                <a:cs typeface="Livvic"/>
                <a:sym typeface="Livvic"/>
              </a:rPr>
              <a:t> have any questions?</a:t>
            </a: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youremail@freepik.com </a:t>
            </a: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+91  620 421 838 </a:t>
            </a:r>
            <a:endParaRPr>
              <a:solidFill>
                <a:schemeClr val="dk1"/>
              </a:solidFill>
              <a:latin typeface="Livvic"/>
              <a:ea typeface="Livvic"/>
              <a:cs typeface="Livvic"/>
              <a:sym typeface="Livvic"/>
            </a:endParaRPr>
          </a:p>
          <a:p>
            <a:pPr marL="0" lvl="0" indent="0" algn="ctr" rtl="0">
              <a:spcBef>
                <a:spcPts val="0"/>
              </a:spcBef>
              <a:spcAft>
                <a:spcPts val="0"/>
              </a:spcAft>
              <a:buNone/>
            </a:pPr>
            <a:r>
              <a:rPr lang="en">
                <a:solidFill>
                  <a:schemeClr val="dk1"/>
                </a:solidFill>
                <a:latin typeface="Livvic"/>
                <a:ea typeface="Livvic"/>
                <a:cs typeface="Livvic"/>
                <a:sym typeface="Livvic"/>
              </a:rPr>
              <a:t>yourcompany.com</a:t>
            </a:r>
            <a:endParaRPr>
              <a:solidFill>
                <a:schemeClr val="dk1"/>
              </a:solidFill>
              <a:latin typeface="Livvic"/>
              <a:ea typeface="Livvic"/>
              <a:cs typeface="Livvic"/>
              <a:sym typeface="Livvic"/>
            </a:endParaRPr>
          </a:p>
        </p:txBody>
      </p:sp>
      <p:sp>
        <p:nvSpPr>
          <p:cNvPr id="1248" name="Google Shape;1248;p47"/>
          <p:cNvSpPr txBox="1"/>
          <p:nvPr/>
        </p:nvSpPr>
        <p:spPr>
          <a:xfrm>
            <a:off x="615628" y="4363175"/>
            <a:ext cx="2791500" cy="45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Livvic Medium"/>
                <a:ea typeface="Livvic Medium"/>
                <a:cs typeface="Livvic Medium"/>
                <a:sym typeface="Livvic Medium"/>
              </a:rPr>
              <a:t>Please keep this slide for attribution</a:t>
            </a:r>
            <a:endParaRPr sz="1000">
              <a:solidFill>
                <a:schemeClr val="dk1"/>
              </a:solidFill>
              <a:latin typeface="Livvic Medium"/>
              <a:ea typeface="Livvic Medium"/>
              <a:cs typeface="Livvic Medium"/>
              <a:sym typeface="Livvic Medium"/>
            </a:endParaRPr>
          </a:p>
        </p:txBody>
      </p:sp>
      <p:sp>
        <p:nvSpPr>
          <p:cNvPr id="1249" name="Google Shape;1249;p47"/>
          <p:cNvSpPr/>
          <p:nvPr/>
        </p:nvSpPr>
        <p:spPr>
          <a:xfrm>
            <a:off x="4636934" y="830475"/>
            <a:ext cx="33233" cy="731290"/>
          </a:xfrm>
          <a:custGeom>
            <a:avLst/>
            <a:gdLst/>
            <a:ahLst/>
            <a:cxnLst/>
            <a:rect l="l" t="t" r="r" b="b"/>
            <a:pathLst>
              <a:path w="387" h="8516" extrusionOk="0">
                <a:moveTo>
                  <a:pt x="349" y="1"/>
                </a:moveTo>
                <a:cubicBezTo>
                  <a:pt x="330" y="1"/>
                  <a:pt x="306" y="29"/>
                  <a:pt x="279" y="79"/>
                </a:cubicBezTo>
                <a:cubicBezTo>
                  <a:pt x="238" y="153"/>
                  <a:pt x="206" y="235"/>
                  <a:pt x="177" y="313"/>
                </a:cubicBezTo>
                <a:cubicBezTo>
                  <a:pt x="156" y="375"/>
                  <a:pt x="140" y="436"/>
                  <a:pt x="128" y="498"/>
                </a:cubicBezTo>
                <a:cubicBezTo>
                  <a:pt x="115" y="572"/>
                  <a:pt x="107" y="645"/>
                  <a:pt x="103" y="719"/>
                </a:cubicBezTo>
                <a:cubicBezTo>
                  <a:pt x="99" y="793"/>
                  <a:pt x="99" y="871"/>
                  <a:pt x="91" y="945"/>
                </a:cubicBezTo>
                <a:cubicBezTo>
                  <a:pt x="82" y="1023"/>
                  <a:pt x="74" y="1113"/>
                  <a:pt x="66" y="1203"/>
                </a:cubicBezTo>
                <a:cubicBezTo>
                  <a:pt x="62" y="1249"/>
                  <a:pt x="58" y="1310"/>
                  <a:pt x="54" y="1396"/>
                </a:cubicBezTo>
                <a:cubicBezTo>
                  <a:pt x="50" y="1478"/>
                  <a:pt x="50" y="1581"/>
                  <a:pt x="46" y="1696"/>
                </a:cubicBezTo>
                <a:cubicBezTo>
                  <a:pt x="46" y="1757"/>
                  <a:pt x="41" y="1819"/>
                  <a:pt x="41" y="1885"/>
                </a:cubicBezTo>
                <a:cubicBezTo>
                  <a:pt x="37" y="1917"/>
                  <a:pt x="41" y="1950"/>
                  <a:pt x="37" y="1983"/>
                </a:cubicBezTo>
                <a:cubicBezTo>
                  <a:pt x="37" y="2016"/>
                  <a:pt x="33" y="2049"/>
                  <a:pt x="33" y="2086"/>
                </a:cubicBezTo>
                <a:cubicBezTo>
                  <a:pt x="25" y="2155"/>
                  <a:pt x="17" y="2233"/>
                  <a:pt x="13" y="2315"/>
                </a:cubicBezTo>
                <a:cubicBezTo>
                  <a:pt x="9" y="2402"/>
                  <a:pt x="9" y="2488"/>
                  <a:pt x="13" y="2574"/>
                </a:cubicBezTo>
                <a:cubicBezTo>
                  <a:pt x="17" y="2660"/>
                  <a:pt x="21" y="2746"/>
                  <a:pt x="21" y="2832"/>
                </a:cubicBezTo>
                <a:cubicBezTo>
                  <a:pt x="25" y="2923"/>
                  <a:pt x="21" y="3005"/>
                  <a:pt x="17" y="3099"/>
                </a:cubicBezTo>
                <a:cubicBezTo>
                  <a:pt x="13" y="3194"/>
                  <a:pt x="0" y="3296"/>
                  <a:pt x="5" y="3395"/>
                </a:cubicBezTo>
                <a:cubicBezTo>
                  <a:pt x="9" y="3489"/>
                  <a:pt x="9" y="3587"/>
                  <a:pt x="9" y="3690"/>
                </a:cubicBezTo>
                <a:cubicBezTo>
                  <a:pt x="17" y="4088"/>
                  <a:pt x="21" y="4503"/>
                  <a:pt x="33" y="4925"/>
                </a:cubicBezTo>
                <a:cubicBezTo>
                  <a:pt x="37" y="5044"/>
                  <a:pt x="46" y="5159"/>
                  <a:pt x="46" y="5270"/>
                </a:cubicBezTo>
                <a:cubicBezTo>
                  <a:pt x="50" y="5377"/>
                  <a:pt x="33" y="5487"/>
                  <a:pt x="25" y="5602"/>
                </a:cubicBezTo>
                <a:cubicBezTo>
                  <a:pt x="21" y="5660"/>
                  <a:pt x="21" y="5717"/>
                  <a:pt x="21" y="5775"/>
                </a:cubicBezTo>
                <a:cubicBezTo>
                  <a:pt x="21" y="5832"/>
                  <a:pt x="25" y="5889"/>
                  <a:pt x="33" y="5947"/>
                </a:cubicBezTo>
                <a:cubicBezTo>
                  <a:pt x="50" y="6049"/>
                  <a:pt x="58" y="6152"/>
                  <a:pt x="54" y="6255"/>
                </a:cubicBezTo>
                <a:cubicBezTo>
                  <a:pt x="50" y="6357"/>
                  <a:pt x="37" y="6460"/>
                  <a:pt x="29" y="6562"/>
                </a:cubicBezTo>
                <a:cubicBezTo>
                  <a:pt x="25" y="6665"/>
                  <a:pt x="25" y="6768"/>
                  <a:pt x="29" y="6870"/>
                </a:cubicBezTo>
                <a:cubicBezTo>
                  <a:pt x="33" y="6969"/>
                  <a:pt x="37" y="7055"/>
                  <a:pt x="33" y="7149"/>
                </a:cubicBezTo>
                <a:cubicBezTo>
                  <a:pt x="33" y="7243"/>
                  <a:pt x="37" y="7330"/>
                  <a:pt x="41" y="7412"/>
                </a:cubicBezTo>
                <a:cubicBezTo>
                  <a:pt x="46" y="7494"/>
                  <a:pt x="50" y="7572"/>
                  <a:pt x="46" y="7646"/>
                </a:cubicBezTo>
                <a:cubicBezTo>
                  <a:pt x="41" y="7715"/>
                  <a:pt x="37" y="7785"/>
                  <a:pt x="33" y="7855"/>
                </a:cubicBezTo>
                <a:cubicBezTo>
                  <a:pt x="25" y="7921"/>
                  <a:pt x="25" y="7986"/>
                  <a:pt x="25" y="8052"/>
                </a:cubicBezTo>
                <a:cubicBezTo>
                  <a:pt x="29" y="8109"/>
                  <a:pt x="33" y="8163"/>
                  <a:pt x="37" y="8212"/>
                </a:cubicBezTo>
                <a:cubicBezTo>
                  <a:pt x="58" y="8405"/>
                  <a:pt x="87" y="8516"/>
                  <a:pt x="140" y="8516"/>
                </a:cubicBezTo>
                <a:cubicBezTo>
                  <a:pt x="189" y="8516"/>
                  <a:pt x="214" y="8405"/>
                  <a:pt x="222" y="8212"/>
                </a:cubicBezTo>
                <a:cubicBezTo>
                  <a:pt x="226" y="8163"/>
                  <a:pt x="226" y="8105"/>
                  <a:pt x="226" y="8052"/>
                </a:cubicBezTo>
                <a:cubicBezTo>
                  <a:pt x="230" y="7998"/>
                  <a:pt x="234" y="7937"/>
                  <a:pt x="238" y="7871"/>
                </a:cubicBezTo>
                <a:cubicBezTo>
                  <a:pt x="247" y="7806"/>
                  <a:pt x="251" y="7732"/>
                  <a:pt x="255" y="7650"/>
                </a:cubicBezTo>
                <a:cubicBezTo>
                  <a:pt x="255" y="7564"/>
                  <a:pt x="251" y="7481"/>
                  <a:pt x="247" y="7395"/>
                </a:cubicBezTo>
                <a:cubicBezTo>
                  <a:pt x="238" y="7313"/>
                  <a:pt x="230" y="7235"/>
                  <a:pt x="230" y="7141"/>
                </a:cubicBezTo>
                <a:cubicBezTo>
                  <a:pt x="226" y="7047"/>
                  <a:pt x="222" y="6948"/>
                  <a:pt x="214" y="6854"/>
                </a:cubicBezTo>
                <a:cubicBezTo>
                  <a:pt x="206" y="6759"/>
                  <a:pt x="201" y="6661"/>
                  <a:pt x="206" y="6566"/>
                </a:cubicBezTo>
                <a:cubicBezTo>
                  <a:pt x="210" y="6464"/>
                  <a:pt x="218" y="6361"/>
                  <a:pt x="218" y="6246"/>
                </a:cubicBezTo>
                <a:cubicBezTo>
                  <a:pt x="218" y="6136"/>
                  <a:pt x="206" y="6025"/>
                  <a:pt x="185" y="5910"/>
                </a:cubicBezTo>
                <a:cubicBezTo>
                  <a:pt x="177" y="5861"/>
                  <a:pt x="173" y="5811"/>
                  <a:pt x="173" y="5758"/>
                </a:cubicBezTo>
                <a:cubicBezTo>
                  <a:pt x="173" y="5705"/>
                  <a:pt x="177" y="5651"/>
                  <a:pt x="181" y="5598"/>
                </a:cubicBezTo>
                <a:cubicBezTo>
                  <a:pt x="189" y="5487"/>
                  <a:pt x="201" y="5368"/>
                  <a:pt x="201" y="5249"/>
                </a:cubicBezTo>
                <a:cubicBezTo>
                  <a:pt x="201" y="5130"/>
                  <a:pt x="197" y="5015"/>
                  <a:pt x="197" y="4905"/>
                </a:cubicBezTo>
                <a:cubicBezTo>
                  <a:pt x="206" y="4486"/>
                  <a:pt x="214" y="4072"/>
                  <a:pt x="222" y="3674"/>
                </a:cubicBezTo>
                <a:cubicBezTo>
                  <a:pt x="226" y="3575"/>
                  <a:pt x="226" y="3473"/>
                  <a:pt x="230" y="3382"/>
                </a:cubicBezTo>
                <a:cubicBezTo>
                  <a:pt x="230" y="3292"/>
                  <a:pt x="238" y="3198"/>
                  <a:pt x="251" y="3103"/>
                </a:cubicBezTo>
                <a:cubicBezTo>
                  <a:pt x="259" y="3013"/>
                  <a:pt x="263" y="2910"/>
                  <a:pt x="263" y="2820"/>
                </a:cubicBezTo>
                <a:lnTo>
                  <a:pt x="263" y="2562"/>
                </a:lnTo>
                <a:cubicBezTo>
                  <a:pt x="263" y="2521"/>
                  <a:pt x="263" y="2480"/>
                  <a:pt x="263" y="2443"/>
                </a:cubicBezTo>
                <a:cubicBezTo>
                  <a:pt x="263" y="2406"/>
                  <a:pt x="267" y="2369"/>
                  <a:pt x="267" y="2332"/>
                </a:cubicBezTo>
                <a:cubicBezTo>
                  <a:pt x="275" y="2258"/>
                  <a:pt x="284" y="2184"/>
                  <a:pt x="292" y="2110"/>
                </a:cubicBezTo>
                <a:cubicBezTo>
                  <a:pt x="296" y="2073"/>
                  <a:pt x="300" y="2036"/>
                  <a:pt x="304" y="2000"/>
                </a:cubicBezTo>
                <a:cubicBezTo>
                  <a:pt x="308" y="1979"/>
                  <a:pt x="304" y="1963"/>
                  <a:pt x="308" y="1946"/>
                </a:cubicBezTo>
                <a:cubicBezTo>
                  <a:pt x="308" y="1926"/>
                  <a:pt x="308" y="1909"/>
                  <a:pt x="308" y="1893"/>
                </a:cubicBezTo>
                <a:cubicBezTo>
                  <a:pt x="312" y="1827"/>
                  <a:pt x="316" y="1766"/>
                  <a:pt x="320" y="1708"/>
                </a:cubicBezTo>
                <a:cubicBezTo>
                  <a:pt x="325" y="1593"/>
                  <a:pt x="329" y="1495"/>
                  <a:pt x="333" y="1413"/>
                </a:cubicBezTo>
                <a:cubicBezTo>
                  <a:pt x="341" y="1335"/>
                  <a:pt x="345" y="1269"/>
                  <a:pt x="349" y="1228"/>
                </a:cubicBezTo>
                <a:cubicBezTo>
                  <a:pt x="353" y="1142"/>
                  <a:pt x="357" y="1056"/>
                  <a:pt x="366" y="974"/>
                </a:cubicBezTo>
                <a:cubicBezTo>
                  <a:pt x="370" y="888"/>
                  <a:pt x="370" y="805"/>
                  <a:pt x="366" y="723"/>
                </a:cubicBezTo>
                <a:cubicBezTo>
                  <a:pt x="362" y="650"/>
                  <a:pt x="357" y="584"/>
                  <a:pt x="362" y="526"/>
                </a:cubicBezTo>
                <a:cubicBezTo>
                  <a:pt x="362" y="469"/>
                  <a:pt x="366" y="412"/>
                  <a:pt x="370" y="362"/>
                </a:cubicBezTo>
                <a:cubicBezTo>
                  <a:pt x="382" y="276"/>
                  <a:pt x="386" y="190"/>
                  <a:pt x="386" y="104"/>
                </a:cubicBezTo>
                <a:cubicBezTo>
                  <a:pt x="386" y="38"/>
                  <a:pt x="374" y="5"/>
                  <a:pt x="353" y="1"/>
                </a:cubicBezTo>
                <a:cubicBezTo>
                  <a:pt x="352" y="1"/>
                  <a:pt x="351" y="1"/>
                  <a:pt x="349"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8"/>
          <p:cNvSpPr txBox="1">
            <a:spLocks noGrp="1"/>
          </p:cNvSpPr>
          <p:nvPr>
            <p:ph type="title"/>
          </p:nvPr>
        </p:nvSpPr>
        <p:spPr>
          <a:xfrm>
            <a:off x="1991950" y="368825"/>
            <a:ext cx="516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255" name="Google Shape;1255;p48"/>
          <p:cNvPicPr preferRelativeResize="0"/>
          <p:nvPr/>
        </p:nvPicPr>
        <p:blipFill>
          <a:blip r:embed="rId3">
            <a:alphaModFix/>
          </a:blip>
          <a:stretch>
            <a:fillRect/>
          </a:stretch>
        </p:blipFill>
        <p:spPr>
          <a:xfrm>
            <a:off x="620600" y="2443975"/>
            <a:ext cx="2887550" cy="2268100"/>
          </a:xfrm>
          <a:prstGeom prst="rect">
            <a:avLst/>
          </a:prstGeom>
          <a:noFill/>
          <a:ln>
            <a:noFill/>
          </a:ln>
        </p:spPr>
      </p:pic>
      <p:pic>
        <p:nvPicPr>
          <p:cNvPr id="1256" name="Google Shape;1256;p48"/>
          <p:cNvPicPr preferRelativeResize="0"/>
          <p:nvPr/>
        </p:nvPicPr>
        <p:blipFill>
          <a:blip r:embed="rId4">
            <a:alphaModFix/>
          </a:blip>
          <a:stretch>
            <a:fillRect/>
          </a:stretch>
        </p:blipFill>
        <p:spPr>
          <a:xfrm>
            <a:off x="3463775" y="3269711"/>
            <a:ext cx="1101825" cy="1333789"/>
          </a:xfrm>
          <a:prstGeom prst="rect">
            <a:avLst/>
          </a:prstGeom>
          <a:noFill/>
          <a:ln>
            <a:noFill/>
          </a:ln>
        </p:spPr>
      </p:pic>
      <p:pic>
        <p:nvPicPr>
          <p:cNvPr id="1257" name="Google Shape;1257;p48"/>
          <p:cNvPicPr preferRelativeResize="0"/>
          <p:nvPr/>
        </p:nvPicPr>
        <p:blipFill>
          <a:blip r:embed="rId5">
            <a:alphaModFix/>
          </a:blip>
          <a:stretch>
            <a:fillRect/>
          </a:stretch>
        </p:blipFill>
        <p:spPr>
          <a:xfrm>
            <a:off x="4833650" y="3182437"/>
            <a:ext cx="981275" cy="1338825"/>
          </a:xfrm>
          <a:prstGeom prst="rect">
            <a:avLst/>
          </a:prstGeom>
          <a:noFill/>
          <a:ln>
            <a:noFill/>
          </a:ln>
        </p:spPr>
      </p:pic>
      <p:pic>
        <p:nvPicPr>
          <p:cNvPr id="1258" name="Google Shape;1258;p48"/>
          <p:cNvPicPr preferRelativeResize="0"/>
          <p:nvPr/>
        </p:nvPicPr>
        <p:blipFill>
          <a:blip r:embed="rId6">
            <a:alphaModFix/>
          </a:blip>
          <a:stretch>
            <a:fillRect/>
          </a:stretch>
        </p:blipFill>
        <p:spPr>
          <a:xfrm>
            <a:off x="5857925" y="2959187"/>
            <a:ext cx="1527201" cy="1674176"/>
          </a:xfrm>
          <a:prstGeom prst="rect">
            <a:avLst/>
          </a:prstGeom>
          <a:noFill/>
          <a:ln>
            <a:noFill/>
          </a:ln>
        </p:spPr>
      </p:pic>
      <p:pic>
        <p:nvPicPr>
          <p:cNvPr id="1259" name="Google Shape;1259;p48"/>
          <p:cNvPicPr preferRelativeResize="0"/>
          <p:nvPr/>
        </p:nvPicPr>
        <p:blipFill>
          <a:blip r:embed="rId7">
            <a:alphaModFix/>
          </a:blip>
          <a:stretch>
            <a:fillRect/>
          </a:stretch>
        </p:blipFill>
        <p:spPr>
          <a:xfrm>
            <a:off x="2513800" y="1668425"/>
            <a:ext cx="1428650" cy="1215725"/>
          </a:xfrm>
          <a:prstGeom prst="rect">
            <a:avLst/>
          </a:prstGeom>
          <a:noFill/>
          <a:ln>
            <a:noFill/>
          </a:ln>
        </p:spPr>
      </p:pic>
      <p:pic>
        <p:nvPicPr>
          <p:cNvPr id="1260" name="Google Shape;1260;p48"/>
          <p:cNvPicPr preferRelativeResize="0"/>
          <p:nvPr/>
        </p:nvPicPr>
        <p:blipFill>
          <a:blip r:embed="rId8">
            <a:alphaModFix/>
          </a:blip>
          <a:stretch>
            <a:fillRect/>
          </a:stretch>
        </p:blipFill>
        <p:spPr>
          <a:xfrm>
            <a:off x="462138" y="1059989"/>
            <a:ext cx="2094826" cy="1559972"/>
          </a:xfrm>
          <a:prstGeom prst="rect">
            <a:avLst/>
          </a:prstGeom>
          <a:noFill/>
          <a:ln>
            <a:noFill/>
          </a:ln>
        </p:spPr>
      </p:pic>
      <p:pic>
        <p:nvPicPr>
          <p:cNvPr id="1261" name="Google Shape;1261;p48"/>
          <p:cNvPicPr preferRelativeResize="0"/>
          <p:nvPr/>
        </p:nvPicPr>
        <p:blipFill>
          <a:blip r:embed="rId9">
            <a:alphaModFix/>
          </a:blip>
          <a:stretch>
            <a:fillRect/>
          </a:stretch>
        </p:blipFill>
        <p:spPr>
          <a:xfrm>
            <a:off x="3942450" y="1314882"/>
            <a:ext cx="1101824" cy="1674169"/>
          </a:xfrm>
          <a:prstGeom prst="rect">
            <a:avLst/>
          </a:prstGeom>
          <a:noFill/>
          <a:ln>
            <a:noFill/>
          </a:ln>
        </p:spPr>
      </p:pic>
      <p:pic>
        <p:nvPicPr>
          <p:cNvPr id="1262" name="Google Shape;1262;p48"/>
          <p:cNvPicPr preferRelativeResize="0"/>
          <p:nvPr/>
        </p:nvPicPr>
        <p:blipFill>
          <a:blip r:embed="rId10">
            <a:alphaModFix/>
          </a:blip>
          <a:stretch>
            <a:fillRect/>
          </a:stretch>
        </p:blipFill>
        <p:spPr>
          <a:xfrm>
            <a:off x="5072324" y="898500"/>
            <a:ext cx="3416525" cy="1882950"/>
          </a:xfrm>
          <a:prstGeom prst="rect">
            <a:avLst/>
          </a:prstGeom>
          <a:noFill/>
          <a:ln>
            <a:noFill/>
          </a:ln>
        </p:spPr>
      </p:pic>
      <p:pic>
        <p:nvPicPr>
          <p:cNvPr id="1263" name="Google Shape;1263;p48"/>
          <p:cNvPicPr preferRelativeResize="0"/>
          <p:nvPr/>
        </p:nvPicPr>
        <p:blipFill>
          <a:blip r:embed="rId11">
            <a:alphaModFix/>
          </a:blip>
          <a:stretch>
            <a:fillRect/>
          </a:stretch>
        </p:blipFill>
        <p:spPr>
          <a:xfrm>
            <a:off x="7530702" y="2959175"/>
            <a:ext cx="892297" cy="883451"/>
          </a:xfrm>
          <a:prstGeom prst="rect">
            <a:avLst/>
          </a:prstGeom>
          <a:noFill/>
          <a:ln>
            <a:noFill/>
          </a:ln>
        </p:spPr>
      </p:pic>
      <p:pic>
        <p:nvPicPr>
          <p:cNvPr id="1264" name="Google Shape;1264;p48"/>
          <p:cNvPicPr preferRelativeResize="0"/>
          <p:nvPr/>
        </p:nvPicPr>
        <p:blipFill>
          <a:blip r:embed="rId12">
            <a:alphaModFix/>
          </a:blip>
          <a:stretch>
            <a:fillRect/>
          </a:stretch>
        </p:blipFill>
        <p:spPr>
          <a:xfrm rot="5400000">
            <a:off x="7753419" y="3896925"/>
            <a:ext cx="446861" cy="88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body" idx="1"/>
          </p:nvPr>
        </p:nvSpPr>
        <p:spPr>
          <a:xfrm>
            <a:off x="700873" y="2718571"/>
            <a:ext cx="7731000" cy="1901076"/>
          </a:xfrm>
          <a:prstGeom prst="rect">
            <a:avLst/>
          </a:prstGeom>
        </p:spPr>
        <p:txBody>
          <a:bodyPr spcFirstLastPara="1" wrap="square" lIns="91425" tIns="91425" rIns="91425" bIns="91425" anchor="t" anchorCtr="0">
            <a:noAutofit/>
          </a:bodyPr>
          <a:lstStyle/>
          <a:p>
            <a:pPr marL="0" lvl="0" indent="0" algn="just">
              <a:buClr>
                <a:schemeClr val="dk1"/>
              </a:buClr>
              <a:buNone/>
            </a:pPr>
            <a:r>
              <a:rPr lang="en-US" sz="1800" dirty="0">
                <a:latin typeface="Livvic"/>
                <a:ea typeface="Livvic"/>
                <a:cs typeface="Livvic"/>
                <a:sym typeface="Livvic"/>
              </a:rPr>
              <a:t>Metaphors can have different functions in various contexts of human communication. The three main functions of metaphor are emotive, persuasive, and cognitive functions. In the first, a metaphor serves to express and transfer emotional attitudes; in the second, it serves to persuade the audience with respect to a course of action or a point of view; and in the third, it serves to express cognitive insights.</a:t>
            </a:r>
            <a:endParaRPr sz="1800" dirty="0">
              <a:solidFill>
                <a:schemeClr val="dk1"/>
              </a:solidFill>
              <a:latin typeface="Livvic"/>
              <a:ea typeface="Livvic"/>
              <a:cs typeface="Livvic"/>
              <a:sym typeface="Livvic"/>
            </a:endParaRPr>
          </a:p>
        </p:txBody>
      </p:sp>
      <p:sp>
        <p:nvSpPr>
          <p:cNvPr id="9" name="Google Shape;333;p30"/>
          <p:cNvSpPr txBox="1">
            <a:spLocks/>
          </p:cNvSpPr>
          <p:nvPr/>
        </p:nvSpPr>
        <p:spPr>
          <a:xfrm>
            <a:off x="-447869" y="718024"/>
            <a:ext cx="7287208" cy="1330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edressed"/>
              <a:buNone/>
              <a:defRPr sz="30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sz="3600" dirty="0" smtClean="0"/>
              <a:t>FUNCTION OF METAPHOR</a:t>
            </a:r>
            <a:endParaRPr lang="en-US" sz="3600" dirty="0"/>
          </a:p>
        </p:txBody>
      </p:sp>
      <p:pic>
        <p:nvPicPr>
          <p:cNvPr id="10" name="Google Shape;414;p34"/>
          <p:cNvPicPr preferRelativeResize="0"/>
          <p:nvPr/>
        </p:nvPicPr>
        <p:blipFill rotWithShape="1">
          <a:blip r:embed="rId3">
            <a:alphaModFix/>
          </a:blip>
          <a:srcRect t="6807" b="6799"/>
          <a:stretch/>
        </p:blipFill>
        <p:spPr>
          <a:xfrm>
            <a:off x="4478824" y="241107"/>
            <a:ext cx="5163645" cy="2284002"/>
          </a:xfrm>
          <a:prstGeom prst="rect">
            <a:avLst/>
          </a:prstGeom>
          <a:noFill/>
          <a:ln>
            <a:noFill/>
          </a:ln>
        </p:spPr>
      </p:pic>
      <p:sp>
        <p:nvSpPr>
          <p:cNvPr id="11" name="Google Shape;422;p34"/>
          <p:cNvSpPr/>
          <p:nvPr/>
        </p:nvSpPr>
        <p:spPr>
          <a:xfrm>
            <a:off x="142169" y="208571"/>
            <a:ext cx="45719" cy="4872912"/>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130912" y="1581931"/>
            <a:ext cx="5570376" cy="2397966"/>
          </a:xfrm>
          <a:prstGeom prst="rect">
            <a:avLst/>
          </a:prstGeom>
        </p:spPr>
        <p:txBody>
          <a:bodyPr spcFirstLastPara="1" wrap="square" lIns="91425" tIns="91425" rIns="91425" bIns="91425" anchor="t" anchorCtr="0">
            <a:noAutofit/>
          </a:bodyPr>
          <a:lstStyle/>
          <a:p>
            <a:pPr algn="just"/>
            <a:r>
              <a:rPr lang="en-US" dirty="0"/>
              <a:t>The function of metaphor in literature is twofold</a:t>
            </a:r>
          </a:p>
          <a:p>
            <a:pPr algn="just"/>
            <a:r>
              <a:rPr lang="en-US" dirty="0"/>
              <a:t>- The first, and more practical, the function is to allow the reader a greater understanding of the concept, object, or character being described.</a:t>
            </a:r>
          </a:p>
          <a:p>
            <a:pPr algn="just"/>
            <a:r>
              <a:rPr lang="en-US" dirty="0"/>
              <a:t>- The second function is purely artistic: to create an image that is beautiful or profound or otherwise produces the effect that the writer desires. The metaphor in literature serves to make writing more accessible and colorful at the same time.</a:t>
            </a:r>
          </a:p>
        </p:txBody>
      </p:sp>
      <p:sp>
        <p:nvSpPr>
          <p:cNvPr id="333" name="Google Shape;333;p30"/>
          <p:cNvSpPr txBox="1">
            <a:spLocks noGrp="1"/>
          </p:cNvSpPr>
          <p:nvPr>
            <p:ph type="title"/>
          </p:nvPr>
        </p:nvSpPr>
        <p:spPr>
          <a:xfrm>
            <a:off x="1265145" y="486247"/>
            <a:ext cx="3037200" cy="528600"/>
          </a:xfrm>
          <a:prstGeom prst="rect">
            <a:avLst/>
          </a:prstGeom>
        </p:spPr>
        <p:txBody>
          <a:bodyPr spcFirstLastPara="1" wrap="square" lIns="91425" tIns="91425" rIns="91425" bIns="91425" anchor="ctr" anchorCtr="0">
            <a:noAutofit/>
          </a:bodyPr>
          <a:lstStyle/>
          <a:p>
            <a:pPr lvl="0"/>
            <a:r>
              <a:rPr lang="en-US" sz="3200" dirty="0" smtClean="0"/>
              <a:t>IN LITERATURE</a:t>
            </a:r>
            <a:endParaRPr lang="en-US" sz="3200" dirty="0"/>
          </a:p>
        </p:txBody>
      </p:sp>
      <p:pic>
        <p:nvPicPr>
          <p:cNvPr id="334" name="Google Shape;334;p30"/>
          <p:cNvPicPr preferRelativeResize="0"/>
          <p:nvPr/>
        </p:nvPicPr>
        <p:blipFill>
          <a:blip r:embed="rId3">
            <a:alphaModFix amt="96000"/>
          </a:blip>
          <a:stretch>
            <a:fillRect/>
          </a:stretch>
        </p:blipFill>
        <p:spPr>
          <a:xfrm>
            <a:off x="5753275" y="252982"/>
            <a:ext cx="3390725" cy="4277203"/>
          </a:xfrm>
          <a:prstGeom prst="rect">
            <a:avLst/>
          </a:prstGeom>
          <a:noFill/>
          <a:ln>
            <a:noFill/>
          </a:ln>
        </p:spPr>
      </p:pic>
      <p:grpSp>
        <p:nvGrpSpPr>
          <p:cNvPr id="5" name="Google Shape;119;p26"/>
          <p:cNvGrpSpPr/>
          <p:nvPr/>
        </p:nvGrpSpPr>
        <p:grpSpPr>
          <a:xfrm flipV="1">
            <a:off x="1539814" y="1014847"/>
            <a:ext cx="2490747" cy="45719"/>
            <a:chOff x="446800" y="1721825"/>
            <a:chExt cx="259025" cy="18325"/>
          </a:xfrm>
        </p:grpSpPr>
        <p:sp>
          <p:nvSpPr>
            <p:cNvPr id="6" name="Google Shape;120;p26"/>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p26"/>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3676261" y="1836437"/>
            <a:ext cx="5223738" cy="1051999"/>
          </a:xfrm>
          <a:prstGeom prst="rect">
            <a:avLst/>
          </a:prstGeom>
        </p:spPr>
        <p:txBody>
          <a:bodyPr spcFirstLastPara="1" wrap="square" lIns="91425" tIns="91425" rIns="91425" bIns="91425" anchor="b" anchorCtr="0">
            <a:noAutofit/>
          </a:bodyPr>
          <a:lstStyle/>
          <a:p>
            <a:pPr marL="0" lvl="0" indent="0"/>
            <a:r>
              <a:rPr lang="en-US" sz="2700" dirty="0" smtClean="0"/>
              <a:t>“All </a:t>
            </a:r>
            <a:r>
              <a:rPr lang="en-US" sz="2700" dirty="0"/>
              <a:t>the world's a stage, and all the men and women merely </a:t>
            </a:r>
            <a:r>
              <a:rPr lang="en-US" sz="2700" dirty="0" smtClean="0"/>
              <a:t>players”</a:t>
            </a:r>
            <a:endParaRPr sz="2700" dirty="0"/>
          </a:p>
        </p:txBody>
      </p:sp>
      <p:sp>
        <p:nvSpPr>
          <p:cNvPr id="148" name="Google Shape;148;p29"/>
          <p:cNvSpPr txBox="1">
            <a:spLocks noGrp="1"/>
          </p:cNvSpPr>
          <p:nvPr>
            <p:ph type="ctrTitle"/>
          </p:nvPr>
        </p:nvSpPr>
        <p:spPr>
          <a:xfrm>
            <a:off x="486913" y="4167637"/>
            <a:ext cx="2875500" cy="577800"/>
          </a:xfrm>
          <a:prstGeom prst="rect">
            <a:avLst/>
          </a:prstGeom>
        </p:spPr>
        <p:txBody>
          <a:bodyPr spcFirstLastPara="1" wrap="square" lIns="91425" tIns="91425" rIns="91425" bIns="91425" anchor="t" anchorCtr="0">
            <a:noAutofit/>
          </a:bodyPr>
          <a:lstStyle/>
          <a:p>
            <a:pPr lvl="0"/>
            <a:r>
              <a:rPr lang="en" sz="2000" dirty="0" smtClean="0"/>
              <a:t>—</a:t>
            </a:r>
            <a:r>
              <a:rPr lang="en-US" sz="2000" dirty="0"/>
              <a:t>William Shakespeare</a:t>
            </a:r>
            <a:endParaRPr sz="2000" dirty="0"/>
          </a:p>
        </p:txBody>
      </p:sp>
      <p:grpSp>
        <p:nvGrpSpPr>
          <p:cNvPr id="149" name="Google Shape;149;p29"/>
          <p:cNvGrpSpPr/>
          <p:nvPr/>
        </p:nvGrpSpPr>
        <p:grpSpPr>
          <a:xfrm>
            <a:off x="3676261" y="1637872"/>
            <a:ext cx="5182351" cy="1449127"/>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descr="William Shakespeare by Hulton Archive"/>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4128" y="298511"/>
            <a:ext cx="2871586" cy="3692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75946" y="1092491"/>
            <a:ext cx="5850011" cy="2635506"/>
          </a:xfrm>
          <a:prstGeom prst="rect">
            <a:avLst/>
          </a:prstGeom>
        </p:spPr>
        <p:txBody>
          <a:bodyPr spcFirstLastPara="1" wrap="square" lIns="91425" tIns="91425" rIns="91425" bIns="91425" anchor="t" anchorCtr="0">
            <a:noAutofit/>
          </a:bodyPr>
          <a:lstStyle/>
          <a:p>
            <a:pPr algn="just"/>
            <a:r>
              <a:rPr lang="en-US" dirty="0" smtClean="0"/>
              <a:t>      The </a:t>
            </a:r>
            <a:r>
              <a:rPr lang="en-US" dirty="0"/>
              <a:t>metaphor here is a psychological as well </a:t>
            </a:r>
            <a:r>
              <a:rPr lang="en-US" dirty="0" smtClean="0"/>
              <a:t>as literary </a:t>
            </a:r>
            <a:r>
              <a:rPr lang="en-US" dirty="0"/>
              <a:t>technique to help create understanding. It can also help us think differently about ideas or see things in new ways. For a writer, it is a way of using language to manipulate the way the reader responds. Metaphor allows a writer to control the way readers perceive what's been written. A metaphor has the effect of showing a thing in a way that shines a new light on it and a skilled writer can use it to illustrate a character's viewpoint as well as illuminate the narrator's point of view.</a:t>
            </a:r>
          </a:p>
        </p:txBody>
      </p:sp>
      <p:pic>
        <p:nvPicPr>
          <p:cNvPr id="9" name="Google Shape;1258;p48"/>
          <p:cNvPicPr preferRelativeResize="0"/>
          <p:nvPr/>
        </p:nvPicPr>
        <p:blipFill>
          <a:blip r:embed="rId3">
            <a:alphaModFix/>
          </a:blip>
          <a:stretch>
            <a:fillRect/>
          </a:stretch>
        </p:blipFill>
        <p:spPr>
          <a:xfrm>
            <a:off x="6343117" y="952531"/>
            <a:ext cx="2362344" cy="3540872"/>
          </a:xfrm>
          <a:prstGeom prst="rect">
            <a:avLst/>
          </a:prstGeom>
          <a:noFill/>
          <a:ln>
            <a:noFill/>
          </a:ln>
        </p:spPr>
      </p:pic>
    </p:spTree>
    <p:extLst>
      <p:ext uri="{BB962C8B-B14F-4D97-AF65-F5344CB8AC3E}">
        <p14:creationId xmlns:p14="http://schemas.microsoft.com/office/powerpoint/2010/main" val="345712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3893957" y="1691124"/>
            <a:ext cx="4902771" cy="1398528"/>
          </a:xfrm>
          <a:prstGeom prst="rect">
            <a:avLst/>
          </a:prstGeom>
        </p:spPr>
        <p:txBody>
          <a:bodyPr spcFirstLastPara="1" wrap="square" lIns="91425" tIns="91425" rIns="91425" bIns="91425" anchor="b" anchorCtr="0">
            <a:noAutofit/>
          </a:bodyPr>
          <a:lstStyle/>
          <a:p>
            <a:pPr marL="0" indent="0"/>
            <a:r>
              <a:rPr lang="en-US" sz="2600" dirty="0" smtClean="0"/>
              <a:t>“</a:t>
            </a:r>
            <a:r>
              <a:rPr lang="en-US" sz="2600" dirty="0"/>
              <a:t>Let us be grateful to people who make us happy, they are the charming gardeners who make our souls blossom</a:t>
            </a:r>
            <a:r>
              <a:rPr lang="en-US" sz="2600" dirty="0" smtClean="0"/>
              <a:t>.”</a:t>
            </a:r>
            <a:endParaRPr sz="2600" dirty="0"/>
          </a:p>
        </p:txBody>
      </p:sp>
      <p:sp>
        <p:nvSpPr>
          <p:cNvPr id="148" name="Google Shape;148;p29"/>
          <p:cNvSpPr txBox="1">
            <a:spLocks noGrp="1"/>
          </p:cNvSpPr>
          <p:nvPr>
            <p:ph type="ctrTitle"/>
          </p:nvPr>
        </p:nvSpPr>
        <p:spPr>
          <a:xfrm>
            <a:off x="386228" y="4251612"/>
            <a:ext cx="2875500" cy="577800"/>
          </a:xfrm>
          <a:prstGeom prst="rect">
            <a:avLst/>
          </a:prstGeom>
        </p:spPr>
        <p:txBody>
          <a:bodyPr spcFirstLastPara="1" wrap="square" lIns="91425" tIns="91425" rIns="91425" bIns="91425" anchor="t" anchorCtr="0">
            <a:noAutofit/>
          </a:bodyPr>
          <a:lstStyle/>
          <a:p>
            <a:pPr lvl="0"/>
            <a:r>
              <a:rPr lang="en" sz="2000" dirty="0" smtClean="0"/>
              <a:t>—</a:t>
            </a:r>
            <a:r>
              <a:rPr lang="en-US" sz="2000" dirty="0"/>
              <a:t>Marcel Proust</a:t>
            </a:r>
            <a:endParaRPr sz="2000" dirty="0"/>
          </a:p>
        </p:txBody>
      </p:sp>
      <p:grpSp>
        <p:nvGrpSpPr>
          <p:cNvPr id="149" name="Google Shape;149;p29"/>
          <p:cNvGrpSpPr/>
          <p:nvPr/>
        </p:nvGrpSpPr>
        <p:grpSpPr>
          <a:xfrm>
            <a:off x="3713584" y="1500738"/>
            <a:ext cx="5201013" cy="1801235"/>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Marcel Proust | Biography, Books, &amp;amp; Facts | Britannica"/>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63582" y="200167"/>
            <a:ext cx="2920793" cy="396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6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0" y="756589"/>
            <a:ext cx="6122183" cy="2635506"/>
          </a:xfrm>
          <a:prstGeom prst="rect">
            <a:avLst/>
          </a:prstGeom>
        </p:spPr>
        <p:txBody>
          <a:bodyPr spcFirstLastPara="1" wrap="square" lIns="91425" tIns="91425" rIns="91425" bIns="91425" anchor="t" anchorCtr="0">
            <a:noAutofit/>
          </a:bodyPr>
          <a:lstStyle/>
          <a:p>
            <a:pPr algn="just"/>
            <a:r>
              <a:rPr lang="en-US" dirty="0" smtClean="0"/>
              <a:t>      Using </a:t>
            </a:r>
            <a:r>
              <a:rPr lang="en-US" dirty="0"/>
              <a:t>metaphor allows a writer to create images related to dreaming, and use words to beautiful effect. One effect of metaphor on the reader is that it forces readers to think and interpret for themselves, creates connection and empathy – because metaphor delivers more than literal significance, it can make a reader understand something at a deeper level than any literal description. Metaphors in poetic language appeal directly to the senses, and one reason poets often use metaphor is to describe things that can't be said in ordinary language. This is not just an effective use of language – it contributes to creating an individual voice and style for a writer.</a:t>
            </a:r>
          </a:p>
        </p:txBody>
      </p:sp>
      <p:pic>
        <p:nvPicPr>
          <p:cNvPr id="9" name="Google Shape;1258;p48"/>
          <p:cNvPicPr preferRelativeResize="0"/>
          <p:nvPr/>
        </p:nvPicPr>
        <p:blipFill>
          <a:blip r:embed="rId3">
            <a:alphaModFix/>
          </a:blip>
          <a:stretch>
            <a:fillRect/>
          </a:stretch>
        </p:blipFill>
        <p:spPr>
          <a:xfrm>
            <a:off x="6343117" y="952531"/>
            <a:ext cx="2362344" cy="3540872"/>
          </a:xfrm>
          <a:prstGeom prst="rect">
            <a:avLst/>
          </a:prstGeom>
          <a:noFill/>
          <a:ln>
            <a:noFill/>
          </a:ln>
        </p:spPr>
      </p:pic>
    </p:spTree>
    <p:extLst>
      <p:ext uri="{BB962C8B-B14F-4D97-AF65-F5344CB8AC3E}">
        <p14:creationId xmlns:p14="http://schemas.microsoft.com/office/powerpoint/2010/main" val="1130110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3855284" y="2183727"/>
            <a:ext cx="4902771" cy="458419"/>
          </a:xfrm>
          <a:prstGeom prst="rect">
            <a:avLst/>
          </a:prstGeom>
        </p:spPr>
        <p:txBody>
          <a:bodyPr spcFirstLastPara="1" wrap="square" lIns="91425" tIns="91425" rIns="91425" bIns="91425" anchor="b" anchorCtr="0">
            <a:noAutofit/>
          </a:bodyPr>
          <a:lstStyle/>
          <a:p>
            <a:pPr marL="0" indent="0"/>
            <a:r>
              <a:rPr lang="en-US" sz="2600" dirty="0" smtClean="0"/>
              <a:t>“</a:t>
            </a:r>
            <a:r>
              <a:rPr lang="en-US" dirty="0"/>
              <a:t>Conscience is a man’s </a:t>
            </a:r>
            <a:r>
              <a:rPr lang="en-US" dirty="0" smtClean="0"/>
              <a:t>compass</a:t>
            </a:r>
            <a:r>
              <a:rPr lang="en-US" sz="2600" dirty="0" smtClean="0"/>
              <a:t>.”</a:t>
            </a:r>
            <a:endParaRPr sz="2600" dirty="0"/>
          </a:p>
        </p:txBody>
      </p:sp>
      <p:sp>
        <p:nvSpPr>
          <p:cNvPr id="148" name="Google Shape;148;p29"/>
          <p:cNvSpPr txBox="1">
            <a:spLocks noGrp="1"/>
          </p:cNvSpPr>
          <p:nvPr>
            <p:ph type="ctrTitle"/>
          </p:nvPr>
        </p:nvSpPr>
        <p:spPr>
          <a:xfrm>
            <a:off x="386228" y="4251612"/>
            <a:ext cx="2875500" cy="577800"/>
          </a:xfrm>
          <a:prstGeom prst="rect">
            <a:avLst/>
          </a:prstGeom>
        </p:spPr>
        <p:txBody>
          <a:bodyPr spcFirstLastPara="1" wrap="square" lIns="91425" tIns="91425" rIns="91425" bIns="91425" anchor="t" anchorCtr="0">
            <a:noAutofit/>
          </a:bodyPr>
          <a:lstStyle/>
          <a:p>
            <a:pPr lvl="0"/>
            <a:r>
              <a:rPr lang="en" sz="2000" dirty="0" smtClean="0"/>
              <a:t>—</a:t>
            </a:r>
            <a:r>
              <a:rPr lang="en-US" sz="2000" dirty="0"/>
              <a:t>Vincent Van Gogh</a:t>
            </a:r>
            <a:endParaRPr sz="2000" dirty="0"/>
          </a:p>
        </p:txBody>
      </p:sp>
      <p:grpSp>
        <p:nvGrpSpPr>
          <p:cNvPr id="149" name="Google Shape;149;p29"/>
          <p:cNvGrpSpPr/>
          <p:nvPr/>
        </p:nvGrpSpPr>
        <p:grpSpPr>
          <a:xfrm>
            <a:off x="3713584" y="1500738"/>
            <a:ext cx="5201013" cy="1801235"/>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ộc đời đầy bi kịch của danh họa Hà Lan Van Gogh"/>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4340" y="354563"/>
            <a:ext cx="2739276" cy="381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7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0" y="1111152"/>
            <a:ext cx="6122183" cy="3918048"/>
          </a:xfrm>
          <a:prstGeom prst="rect">
            <a:avLst/>
          </a:prstGeom>
        </p:spPr>
        <p:txBody>
          <a:bodyPr spcFirstLastPara="1" wrap="square" lIns="91425" tIns="91425" rIns="91425" bIns="91425" anchor="t" anchorCtr="0">
            <a:noAutofit/>
          </a:bodyPr>
          <a:lstStyle/>
          <a:p>
            <a:pPr algn="just"/>
            <a:r>
              <a:rPr lang="en-US" dirty="0" smtClean="0"/>
              <a:t>      Along </a:t>
            </a:r>
            <a:r>
              <a:rPr lang="en-US" dirty="0"/>
              <a:t>with the development of social life, people's awareness is increasingly enhanced. People are discovering more and more things and phenomena around them, and those phenomena are becoming more and more comprehensive and profound. But the number of words to express those perceptions is limited. Therefore, it is imperative to have different ways of using a finite number of words to satisfy the growing need for awareness. Thus, metaphor has contributed to making language meet the increasing development of human perception.</a:t>
            </a:r>
          </a:p>
        </p:txBody>
      </p:sp>
      <p:pic>
        <p:nvPicPr>
          <p:cNvPr id="9" name="Google Shape;1258;p48"/>
          <p:cNvPicPr preferRelativeResize="0"/>
          <p:nvPr/>
        </p:nvPicPr>
        <p:blipFill>
          <a:blip r:embed="rId3">
            <a:alphaModFix/>
          </a:blip>
          <a:stretch>
            <a:fillRect/>
          </a:stretch>
        </p:blipFill>
        <p:spPr>
          <a:xfrm>
            <a:off x="6343117" y="952531"/>
            <a:ext cx="2362344" cy="3540872"/>
          </a:xfrm>
          <a:prstGeom prst="rect">
            <a:avLst/>
          </a:prstGeom>
          <a:noFill/>
          <a:ln>
            <a:noFill/>
          </a:ln>
        </p:spPr>
      </p:pic>
    </p:spTree>
    <p:extLst>
      <p:ext uri="{BB962C8B-B14F-4D97-AF65-F5344CB8AC3E}">
        <p14:creationId xmlns:p14="http://schemas.microsoft.com/office/powerpoint/2010/main" val="73604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935</Words>
  <Application>Microsoft Office PowerPoint</Application>
  <PresentationFormat>On-screen Show (16:9)</PresentationFormat>
  <Paragraphs>67</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Redressed</vt:lpstr>
      <vt:lpstr>Roboto Slab Regular</vt:lpstr>
      <vt:lpstr>Muli</vt:lpstr>
      <vt:lpstr>Wingdings</vt:lpstr>
      <vt:lpstr>Livvic SemiBold</vt:lpstr>
      <vt:lpstr>Fira Sans Extra Condensed Medium</vt:lpstr>
      <vt:lpstr>Arial</vt:lpstr>
      <vt:lpstr>Livvic Light</vt:lpstr>
      <vt:lpstr>Nunito Light</vt:lpstr>
      <vt:lpstr>Livvic Medium</vt:lpstr>
      <vt:lpstr>Livvic</vt:lpstr>
      <vt:lpstr>Papyrus History Lesson by Slidesgo</vt:lpstr>
      <vt:lpstr>FUNCTIONS OF METAPHOR</vt:lpstr>
      <vt:lpstr>PowerPoint Presentation</vt:lpstr>
      <vt:lpstr>IN LITERATURE</vt:lpstr>
      <vt:lpstr>—William Shakespeare</vt:lpstr>
      <vt:lpstr>PowerPoint Presentation</vt:lpstr>
      <vt:lpstr>—Marcel Proust</vt:lpstr>
      <vt:lpstr>PowerPoint Presentation</vt:lpstr>
      <vt:lpstr>—Vincent Van Gogh</vt:lpstr>
      <vt:lpstr>PowerPoint Presentation</vt:lpstr>
      <vt:lpstr>PowerPoint Presentation</vt:lpstr>
      <vt:lpstr>PowerPoint Presentation</vt:lpstr>
      <vt:lpstr>PowerPoint Presentation</vt:lpstr>
      <vt:lpstr>CONCLUSION</vt:lpstr>
      <vt:lpstr>PowerPoint Presentation</vt:lpstr>
      <vt:lpstr>OVERVIEW</vt:lpstr>
      <vt:lpstr>PROCESS</vt:lpstr>
      <vt:lpstr>EXERCISE</vt:lpstr>
      <vt:lpstr>THANKS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OF METAPHOR</dc:title>
  <dc:creator>Administrator</dc:creator>
  <cp:lastModifiedBy>User</cp:lastModifiedBy>
  <cp:revision>11</cp:revision>
  <dcterms:modified xsi:type="dcterms:W3CDTF">2021-09-17T04:29:04Z</dcterms:modified>
</cp:coreProperties>
</file>